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9" r:id="rId5"/>
  </p:sldMasterIdLst>
  <p:sldIdLst>
    <p:sldId id="256" r:id="rId6"/>
    <p:sldId id="257" r:id="rId7"/>
    <p:sldId id="259" r:id="rId8"/>
    <p:sldId id="258" r:id="rId9"/>
    <p:sldId id="260" r:id="rId10"/>
    <p:sldId id="261" r:id="rId11"/>
    <p:sldId id="262" r:id="rId12"/>
    <p:sldId id="263" r:id="rId13"/>
    <p:sldId id="266" r:id="rId14"/>
    <p:sldId id="267" r:id="rId15"/>
    <p:sldId id="268" r:id="rId16"/>
    <p:sldId id="269" r:id="rId17"/>
    <p:sldId id="270" r:id="rId18"/>
    <p:sldId id="271" r:id="rId19"/>
    <p:sldId id="264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 useTimings="0">
    <p:penClr>
      <a:schemeClr val="tx1"/>
    </p:penClr>
  </p:showPr>
  <p:extLst>
    <p:ext uri="smNativeData">
      <pr:smAppRevision xmlns:pr="smNativeData" dt="1555436166" val="960" rev64="64" revOS="3"/>
      <pr:smFileRevision xmlns:pr="smNativeData" dt="1555436166" val="0"/>
      <pr:guideOptions xmlns:pr="smNativeData" dt="1555436166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1702627421" cy="1702627421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themeOverride" Target="../theme/themeOverride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showMasterSp="0" type="title">
  <p:cSld>
    <p:bg>
      <p:bgPr>
        <a:gradFill flip="none" rotWithShape="0">
          <a:gsLst>
            <a:gs pos="0">
              <a:schemeClr val="bg2"/>
            </a:gs>
            <a:gs pos="100000">
              <a:schemeClr val="bg2">
                <a:tint val="62500"/>
              </a:schemeClr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EA4AANg2AAAYFQAAEAAAACYAAAAIAAAAffD///////8="/>
              </a:ext>
            </a:extLst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  <a:noFill/>
          <a:ln>
            <a:noFill/>
          </a:ln>
          <a:effectLst/>
        </p:spPr>
        <p:txBody>
          <a:bodyPr vert="horz" wrap="square" lIns="92075" tIns="46355" rIns="92075" bIns="46355" numCol="1" spcCol="215900" anchor="ctr">
            <a:prstTxWarp prst="textNoShape">
              <a:avLst/>
            </a:prstTxWarp>
          </a:bodyPr>
          <a:lstStyle>
            <a:lvl1pPr algn="ctr">
              <a:defRPr>
                <a:solidFill>
                  <a:srgbClr val="00FFFF"/>
                </a:solidFill>
              </a:defRPr>
            </a:lvl1pPr>
          </a:lstStyle>
          <a:p>
            <a:pPr>
              <a:spcBef>
                <a:spcPts val="0"/>
              </a:spcBef>
            </a:pPr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ACwAA6BcAAKAyAACwIgAAEAAAACYAAAAIAAAAffD///////8="/>
              </a:ext>
            </a:extLst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  <a:noFill/>
          <a:ln>
            <a:noFill/>
          </a:ln>
          <a:effectLst/>
        </p:spPr>
        <p:txBody>
          <a:bodyPr vert="horz" wrap="square" lIns="92075" tIns="46355" rIns="92075" bIns="46355" numCol="1" spcCol="215900" anchor="t">
            <a:prstTxWarp prst="textNoShape">
              <a:avLst/>
            </a:prstTxWarp>
          </a:bodyPr>
          <a:lstStyle>
            <a:lvl1pPr indent="-342900" algn="ct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indent="457200" algn="ctr">
              <a:buNone/>
              <a:defRPr>
                <a:solidFill>
                  <a:srgbClr val="FFFFFF"/>
                </a:solidFill>
              </a:defRPr>
            </a:lvl2pPr>
            <a:lvl3pPr indent="914400" algn="ctr">
              <a:buNone/>
              <a:defRPr>
                <a:solidFill>
                  <a:srgbClr val="FFFFFF"/>
                </a:solidFill>
              </a:defRPr>
            </a:lvl3pPr>
            <a:lvl4pPr indent="1371600" algn="ctr">
              <a:buNone/>
              <a:defRPr>
                <a:solidFill>
                  <a:srgbClr val="FFFFFF"/>
                </a:solidFill>
              </a:defRPr>
            </a:lvl4pPr>
            <a:lvl5pPr indent="1828800" algn="ctr">
              <a:buNone/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EAAAACYAAAAIAAAAfPD///////8="/>
              </a:ext>
            </a:extLst>
          </p:cNvSpPr>
          <p:nvPr>
            <p:ph type="dt" sz="quarter" idx="2"/>
          </p:nvPr>
        </p:nvSpPr>
        <p:spPr>
          <a:noFill/>
          <a:ln>
            <a:noFill/>
          </a:ln>
          <a:effectLst/>
        </p:spPr>
        <p:txBody>
          <a:bodyPr vert="horz" wrap="square" lIns="92075" tIns="46355" rIns="92075" bIns="46355" numCol="1" spcCol="215900" anchor="ctr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FFFFFF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EAAAACYAAAAIAAAAfPD///////8="/>
              </a:ext>
            </a:extLst>
          </p:cNvSpPr>
          <p:nvPr>
            <p:ph type="ftr" sz="quarter" idx="3"/>
          </p:nvPr>
        </p:nvSpPr>
        <p:spPr>
          <a:noFill/>
          <a:ln>
            <a:noFill/>
          </a:ln>
          <a:effectLst/>
        </p:spPr>
        <p:txBody>
          <a:bodyPr vert="horz" wrap="square" lIns="92075" tIns="46355" rIns="92075" bIns="46355" numCol="1" spcCol="215900" anchor="ctr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FFFFFF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KwAAcCYAANg2AABAKQAAEAAAACYAAAAIAAAAfPD///////8="/>
              </a:ext>
            </a:extLst>
          </p:cNvSpPr>
          <p:nvPr>
            <p:ph type="sldNum" sz="quarter" idx="4"/>
          </p:nvPr>
        </p:nvSpPr>
        <p:spPr>
          <a:noFill/>
          <a:ln>
            <a:noFill/>
          </a:ln>
          <a:effectLst/>
        </p:spPr>
        <p:txBody>
          <a:bodyPr vert="horz" wrap="square" lIns="92075" tIns="46355" rIns="92075" bIns="46355" numCol="1" spcCol="215900" anchor="ctr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FFFFFF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5305E513-5DBE-5013-F0BD-AB46ABF306FE}" type="slidenum">
              <a:t/>
            </a:fld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wAMAANg2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hhK2XBMAAAAlAAAAZAAAAA0AAAAAkAAAAEgAAACQAAAASAAAAAAAAAAAAAAAAQ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JFm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zBwAA+QsAAAM3AABJ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OBz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M5EW3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OCL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KwAAcCYAANg2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2ECC9EB-A5AF-B93F-E154-536A871A1706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CAAAAAQ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2075" tIns="46355" rIns="92075" bIns="46355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hhK2XBMAAAAlAAAAZAAAAA0AAAAAkAAAAEgAAACQAAAASAAAAAAAAAAAAAAAAQ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KwAAcCYAANg2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C7D53A7-E9A1-28A5-EFC5-1FF01D8B194A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wAMAANg2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hhK2XBMAAAAlAAAAZA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zBwAA+QsAAAM3AABJ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M8C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KwAAcCYAANg2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AA08834-7A97-F57E-D918-8C2BC6562FD9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2075" tIns="46355" rIns="92075" bIns="46355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hhK2XBMAAAAlAAAAZAAAAA0AAAAAkAAAAEgAAACQAAAASAAAAAAAAAAC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MpD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KwAAcCYAANg2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DF691BC-F2D0-A367-9E4E-0432DF006851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wAMAANg2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hhK2XBMAAAAlAAAAZA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hhK2XBMAAAAlAAAAZAAAAA8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I56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E9BHo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JdCWJ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BGh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KwAAcCYAANg2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BB3A523-6DB6-E653-F80B-9B06EB450ECE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wAMAANg2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hhK2XBMAAAAlAAAAZAAAAA0AAAAAkAAAAEgAAACQAAAASAAAAAAAAAAC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hhK2XBMAAAAlAAAAZAAAAA8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MA1w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hhK2XBMAAAAlAAAAZAAAAA8AAAAAkAAAAEgAAACQAAAASAAAAAAAAAAC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BXb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hhK2XBMAAAAlAAAAZAAAAA8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bz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8T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CA0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QAFm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KwAAcCYAANg2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3DA64CE-80CE-8F92-8062-76C72A2C7623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wAMAANg2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GUAe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PpJiG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Mdy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KwAAcCYAANg2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840C270-3E85-1534-CBF8-C8618CB63D9D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CWX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KwAAcCYAANg2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1C75F27-69BC-92A9-F27F-9FFC113104CA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C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2075" tIns="46355" rIns="92075" bIns="46355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hhK2XBMAAAAlAAAAZA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hhK2XBMAAAAlAAAAZAAAAA8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KwAAcCYAANg2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3B6FF83-CD8E-E309-C00E-3B5CB140366E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C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2075" tIns="46355" rIns="92075" bIns="46355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hhK2XBMAAAAlAAAAZA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hhK2XBMAAAAlAAAAZAAAAA8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MAJk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KUE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LAv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QAPk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KwAAcCYAANg2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8408783-CD85-1571-CBF8-3B24C9B63D6E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Azure">
    <p:bg>
      <p:bgPr>
        <a:gradFill flip="none" rotWithShape="0">
          <a:gsLst>
            <a:gs pos="0">
              <a:schemeClr val="bg2"/>
            </a:gs>
            <a:gs pos="100000">
              <a:schemeClr val="bg2">
                <a:tint val="62500"/>
              </a:schemeClr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wAMAANg2AADICgAAEAAAACYAAAAIAAAA//////////8="/>
              </a:ext>
            </a:extLst>
          </p:cNvSpPr>
          <p:nvPr>
            <p:ph type="title"/>
          </p:nvPr>
        </p:nvSpPr>
        <p:spPr>
          <a:xfrm>
            <a:off x="11430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355" rIns="92075" bIns="46355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FM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EAAAACYAAAAIAAAA//////////8="/>
              </a:ext>
            </a:extLst>
          </p:cNvSpPr>
          <p:nvPr>
            <p:ph type="dt" sz="half" idx="2"/>
          </p:nvPr>
        </p:nvSpPr>
        <p:spPr>
          <a:xfrm>
            <a:off x="1143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355" rIns="92075" bIns="46355" numCol="1" spcCol="215900" anchor="ctr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EAAAACYAAAAIAAAA//////////8="/>
              </a:ext>
            </a:extLst>
          </p:cNvSpPr>
          <p:nvPr>
            <p:ph type="ftr" sz="quarter" idx="3"/>
          </p:nvPr>
        </p:nvSpPr>
        <p:spPr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355" rIns="92075" bIns="46355" numCol="1" spcCol="215900" anchor="ctr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KwAAcCYAANg2AABAKQAAEAAAACYAAAAIAAAA//////////8="/>
              </a:ext>
            </a:extLst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355" rIns="92075" bIns="46355" numCol="1" spcCol="215900" anchor="ctr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6EDBACEE-A083-8E5A-CD63-560FE22D3B03}" type="slidenum">
              <a:t/>
            </a:fld>
          </a:p>
        </p:txBody>
      </p:sp>
      <p:sp>
        <p:nvSpPr>
          <p:cNvPr id="6" name="SlideText1"/>
          <p:cNvSpPr>
            <a:spLocks noGrp="1" noChangeArrowheads="1"/>
            <a:extLst>
              <a:ext uri="smNativeData">
                <pr:smNativeData xmlns:pr="smNativeData" val="SMDATA_13_hhK2XBMAAAAlAAAAZA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zBwAA+QsAAAM3AABJJQAAEAAAACYAAAAIAAAA//////////8="/>
              </a:ext>
            </a:extLst>
          </p:cNvSpPr>
          <p:nvPr>
            <p:ph type="body" idx="1"/>
          </p:nvPr>
        </p:nvSpPr>
        <p:spPr>
          <a:xfrm>
            <a:off x="1170305" y="1946275"/>
            <a:ext cx="7772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/>
  <p:txStyles>
    <p:title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Pts val="2400"/>
        <a:buFont typeface="Wingdings" pitchFamily="0" charset="2"/>
        <a:buChar char="n"/>
        <a:tabLst/>
        <a:defRPr sz="3200" b="0" i="0" u="none" strike="noStrike" kern="1" spc="0" baseline="0">
          <a:solidFill>
            <a:schemeClr val="tx1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  <a:lvl2pPr marL="742950" marR="0" indent="-285750" algn="l" defTabSz="914400">
        <a:lnSpc>
          <a:spcPct val="100000"/>
        </a:lnSpc>
        <a:spcBef>
          <a:spcPts val="765"/>
        </a:spcBef>
        <a:spcAft>
          <a:spcPts val="0"/>
        </a:spcAft>
        <a:buClr>
          <a:schemeClr val="folHlink"/>
        </a:buClr>
        <a:buSzPts val="1920"/>
        <a:buFont typeface="Wingdings" pitchFamily="0" charset="2"/>
        <a:buChar char="u"/>
        <a:tabLst/>
        <a:defRPr sz="3200" b="0" i="0" u="none" strike="noStrike" kern="1" spc="0" baseline="0">
          <a:solidFill>
            <a:schemeClr val="tx1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2pPr>
      <a:lvl3pPr marL="1143000" marR="0" indent="-228600" algn="l" defTabSz="914400">
        <a:lnSpc>
          <a:spcPct val="100000"/>
        </a:lnSpc>
        <a:spcBef>
          <a:spcPts val="765"/>
        </a:spcBef>
        <a:spcAft>
          <a:spcPts val="0"/>
        </a:spcAft>
        <a:buClr>
          <a:schemeClr val="tx2"/>
        </a:buClr>
        <a:buSzPts val="1920"/>
        <a:buFont typeface="Wingdings" pitchFamily="0" charset="2"/>
        <a:buChar char="t"/>
        <a:tabLst/>
        <a:defRPr sz="3200" b="0" i="0" u="none" strike="noStrike" kern="1" spc="0" baseline="0">
          <a:solidFill>
            <a:schemeClr val="tx1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3pPr>
      <a:lvl4pPr marL="1600200" marR="0" indent="-228600" algn="l" defTabSz="914400">
        <a:lnSpc>
          <a:spcPct val="100000"/>
        </a:lnSpc>
        <a:spcBef>
          <a:spcPts val="765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4pPr>
      <a:lvl5pPr marL="2057400" marR="0" indent="-228600" algn="l" defTabSz="914400">
        <a:lnSpc>
          <a:spcPct val="100000"/>
        </a:lnSpc>
        <a:spcBef>
          <a:spcPts val="765"/>
        </a:spcBef>
        <a:spcAft>
          <a:spcPts val="0"/>
        </a:spcAft>
        <a:buClrTx/>
        <a:buSzTx/>
        <a:buFontTx/>
        <a:buChar char="–"/>
        <a:tabLst/>
        <a:defRPr sz="3200" b="0" i="0" u="none" strike="noStrike" kern="1" spc="0" baseline="0">
          <a:solidFill>
            <a:schemeClr val="tx1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5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5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AIBwAAcCYAAMASAABAKQAAAAAAACYAAAAIAAAAAQAAAAAAAAA="/>
              </a:ext>
            </a:extLst>
          </p:cNvSpPr>
          <p:nvPr>
            <p:ph type="dt" sz="quarter" idx="2"/>
          </p:nvPr>
        </p:nvSpPr>
        <p:spPr>
          <a:xfrm>
            <a:off x="11430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AIFgAAcCYAANgnAABAKQAAAAAAACYAAAAIAAAAAQAAAAAAAAA="/>
              </a:ext>
            </a:extLst>
          </p:cNvSpPr>
          <p:nvPr>
            <p:ph type="ftr" sz="quarter" idx="3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CwBAAAQAsAAIA0AABIEgAAEAAAACYAAAAIAAAAAQAAAAAAAAA="/>
              </a:ext>
            </a:extLst>
          </p:cNvSpPr>
          <p:nvPr>
            <p:ph type="ctrTitle"/>
          </p:nvPr>
        </p:nvSpPr>
        <p:spPr>
          <a:xfrm>
            <a:off x="762000" y="1828800"/>
            <a:ext cx="7772400" cy="1143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sz="4800"/>
              <a:t>Indices</a:t>
            </a:r>
            <a:endParaRPr sz="4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AAAAACYAAAAIAAAAAQAAAAAAAAA="/>
              </a:ext>
            </a:extLst>
          </p:cNvSpPr>
          <p:nvPr>
            <p:ph type="dt" sz="quarter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MAwAAAg0AAAoFAAAEAAAACYAAAAIAAAAAQAAAAAAAAA="/>
              </a:ext>
            </a:extLst>
          </p:cNvSpPr>
          <p:nvPr>
            <p:ph type="title"/>
          </p:nvPr>
        </p:nvSpPr>
        <p:spPr>
          <a:xfrm>
            <a:off x="685800" y="1981200"/>
            <a:ext cx="7772400" cy="12954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t>What is the index?</a:t>
            </a:r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IEgAAoBQAAD8jAADxGwAAECAAACYAAAAIAAAA//////////8="/>
              </a:ext>
            </a:extLst>
          </p:cNvSpPr>
          <p:nvPr/>
        </p:nvSpPr>
        <p:spPr>
          <a:xfrm>
            <a:off x="2971800" y="3352800"/>
            <a:ext cx="2757805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/>
              <a:t>3 x 3 =</a:t>
            </a:r>
            <a:endParaRPr sz="7200"/>
          </a:p>
        </p:txBody>
      </p:sp>
      <p:sp>
        <p:nvSpPr>
          <p:cNvPr id="6" name="Textbox2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QJAAAoBQAAIIoAADxGwAAECAAACYAAAAIAAAA//////////8="/>
              </a:ext>
            </a:extLst>
          </p:cNvSpPr>
          <p:nvPr/>
        </p:nvSpPr>
        <p:spPr>
          <a:xfrm>
            <a:off x="5943600" y="3352800"/>
            <a:ext cx="641350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/>
              <a:t>3</a:t>
            </a:r>
            <a:endParaRPr sz="7200"/>
          </a:p>
        </p:txBody>
      </p:sp>
      <p:sp>
        <p:nvSpPr>
          <p:cNvPr id="7" name="Textbox3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KBQAAHorAAB5GAAAECAAACYAAAAIAAAA//////////8="/>
              </a:ext>
            </a:extLst>
          </p:cNvSpPr>
          <p:nvPr/>
        </p:nvSpPr>
        <p:spPr>
          <a:xfrm>
            <a:off x="6629400" y="3276600"/>
            <a:ext cx="43815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>
                <a:solidFill>
                  <a:srgbClr val="FF0000"/>
                </a:solidFill>
              </a:rPr>
              <a:t>2</a:t>
            </a:r>
            <a:endParaRPr sz="4000">
              <a:solidFill>
                <a:srgbClr val="FF0000"/>
              </a:solidFill>
            </a:endParaRPr>
          </a:p>
        </p:txBody>
      </p:sp>
      <p:sp>
        <p:nvSpPr>
          <p:cNvPr id="8" name="Line1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P///wkPAAAAAQAAACMAAAAjAAAAIwAAAB4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6BcAACArAADoFwAAEAAAACYAAAAIAAAA//////////8="/>
              </a:ext>
            </a:extLst>
          </p:cNvSpPr>
          <p:nvPr/>
        </p:nvSpPr>
        <p:spPr>
          <a:xfrm>
            <a:off x="6629400" y="3886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dvAuto="0"/>
    </p:bldLst>
    <p:extLst>
      <p:ext uri="smNativeData">
        <pr:smNativeData xmlns:pr="smNativeData" val="hhK2XAEAAAAFAAAA/f///wEAAAAJAAAAAAAAAAAAAAAAAAAAAAAAAA=="/>
      </p:ext>
    </p:extLst>
  </p:timing>
</p:sld>
</file>

<file path=ppt/slides/slide1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AAAAACYAAAAIAAAAAQAAAAAAAAA="/>
              </a:ext>
            </a:extLst>
          </p:cNvSpPr>
          <p:nvPr>
            <p:ph type="dt" sz="quarter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BAAAqAwAAIA0AACgFAAAEAAAACYAAAAIAAAAAQAAAAAAAAA="/>
              </a:ext>
            </a:extLst>
          </p:cNvSpPr>
          <p:nvPr>
            <p:ph type="title"/>
          </p:nvPr>
        </p:nvSpPr>
        <p:spPr>
          <a:xfrm>
            <a:off x="762000" y="2057400"/>
            <a:ext cx="7772400" cy="12954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t>What is the index?</a:t>
            </a:r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CgAAoBQAACcsAADxGwAAECAAACYAAAAIAAAA//////////8="/>
              </a:ext>
            </a:extLst>
          </p:cNvSpPr>
          <p:nvPr/>
        </p:nvSpPr>
        <p:spPr>
          <a:xfrm>
            <a:off x="1676400" y="3352800"/>
            <a:ext cx="5501005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/>
              <a:t>5 x 5 x 5 x 5 =</a:t>
            </a:r>
            <a:endParaRPr sz="7200"/>
          </a:p>
        </p:txBody>
      </p:sp>
      <p:sp>
        <p:nvSpPr>
          <p:cNvPr id="6" name="Textbox2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LQAAoBQAAPIwAADxGwAAECAAACYAAAAIAAAA//////////8="/>
              </a:ext>
            </a:extLst>
          </p:cNvSpPr>
          <p:nvPr/>
        </p:nvSpPr>
        <p:spPr>
          <a:xfrm>
            <a:off x="7315200" y="3352800"/>
            <a:ext cx="641350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/>
              <a:t>5</a:t>
            </a:r>
            <a:endParaRPr sz="7200"/>
          </a:p>
        </p:txBody>
      </p:sp>
      <p:sp>
        <p:nvSpPr>
          <p:cNvPr id="7" name="Textbox3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MQAAsBMAAOozAAABGAAAECAAACYAAAAIAAAA//////////8="/>
              </a:ext>
            </a:extLst>
          </p:cNvSpPr>
          <p:nvPr/>
        </p:nvSpPr>
        <p:spPr>
          <a:xfrm>
            <a:off x="8001000" y="3200400"/>
            <a:ext cx="43815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>
                <a:solidFill>
                  <a:srgbClr val="FF0000"/>
                </a:solidFill>
              </a:rPr>
              <a:t>4</a:t>
            </a:r>
            <a:endParaRPr sz="4000">
              <a:solidFill>
                <a:srgbClr val="FF0000"/>
              </a:solidFill>
            </a:endParaRPr>
          </a:p>
        </p:txBody>
      </p:sp>
      <p:sp>
        <p:nvSpPr>
          <p:cNvPr id="8" name="Line1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P///wkPAAAAAQAAACMAAAAjAAAAIwAAAB4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MQAA6BcAAJAzAADoFwAAEAAAACYAAAAIAAAA//////////8="/>
              </a:ext>
            </a:extLst>
          </p:cNvSpPr>
          <p:nvPr/>
        </p:nvSpPr>
        <p:spPr>
          <a:xfrm>
            <a:off x="8001000" y="3886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dvAuto="0"/>
    </p:bldLst>
    <p:extLst>
      <p:ext uri="smNativeData">
        <pr:smNativeData xmlns:pr="smNativeData" val="hhK2XAEAAAAFAAAA/f///wEAAAAJAAAAAAAAAAAAAAAAAAAAAAAAAA=="/>
      </p:ext>
    </p:extLst>
  </p:timing>
</p:sld>
</file>

<file path=ppt/slides/slide1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AAAAACYAAAAIAAAAAQAAAAAAAAA="/>
              </a:ext>
            </a:extLst>
          </p:cNvSpPr>
          <p:nvPr>
            <p:ph type="dt" sz="quarter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AwAAuAsAAJAzAACwEwAAEAAAACYAAAAIAAAAAQAAAAAAAAA="/>
              </a:ext>
            </a:extLst>
          </p:cNvSpPr>
          <p:nvPr>
            <p:ph type="title"/>
          </p:nvPr>
        </p:nvSpPr>
        <p:spPr>
          <a:xfrm>
            <a:off x="609600" y="1905000"/>
            <a:ext cx="7772400" cy="12954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t>What is the Base and the Index?</a:t>
            </a:r>
          </a:p>
        </p:txBody>
      </p:sp>
      <p:sp>
        <p:nvSpPr>
          <p:cNvPr id="5" name="Textbox2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CgAAOBMAACcsAACJGgAAECAAACYAAAAIAAAA//////////8="/>
              </a:ext>
            </a:extLst>
          </p:cNvSpPr>
          <p:nvPr/>
        </p:nvSpPr>
        <p:spPr>
          <a:xfrm>
            <a:off x="1676400" y="3124200"/>
            <a:ext cx="5501005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/>
              <a:t>8 x 8 x 8 x 8 =</a:t>
            </a:r>
            <a:endParaRPr sz="7200"/>
          </a:p>
        </p:txBody>
      </p:sp>
      <p:sp>
        <p:nvSpPr>
          <p:cNvPr id="6" name="Textbox1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LQAAOBMAAPIwAACJGgAAECAAACYAAAAIAAAA//////////8="/>
              </a:ext>
            </a:extLst>
          </p:cNvSpPr>
          <p:nvPr/>
        </p:nvSpPr>
        <p:spPr>
          <a:xfrm>
            <a:off x="7315200" y="3124200"/>
            <a:ext cx="641350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>
                <a:solidFill>
                  <a:srgbClr val="FF0000"/>
                </a:solidFill>
              </a:rPr>
              <a:t>8</a:t>
            </a:r>
            <a:endParaRPr sz="7200">
              <a:solidFill>
                <a:srgbClr val="FF0000"/>
              </a:solidFill>
            </a:endParaRPr>
          </a:p>
        </p:txBody>
      </p:sp>
      <p:sp>
        <p:nvSpPr>
          <p:cNvPr id="7" name="Textbox3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wBIAAHIzAAARFwAAECAAACYAAAAIAAAA//////////8="/>
              </a:ext>
            </a:extLst>
          </p:cNvSpPr>
          <p:nvPr/>
        </p:nvSpPr>
        <p:spPr>
          <a:xfrm>
            <a:off x="7924800" y="3048000"/>
            <a:ext cx="43815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>
                <a:solidFill>
                  <a:srgbClr val="FF0000"/>
                </a:solidFill>
              </a:rPr>
              <a:t>4</a:t>
            </a:r>
            <a:endParaRPr sz="4000">
              <a:solidFill>
                <a:srgbClr val="FF0000"/>
              </a:solidFill>
            </a:endParaRPr>
          </a:p>
        </p:txBody>
      </p:sp>
      <p:sp>
        <p:nvSpPr>
          <p:cNvPr id="8" name="Line2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P///wkPAAAAAQAAACMAAAAjAAAAIwAAAB4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+BYAABgzAAD4FgAAEAAAACYAAAAIAAAA//////////8="/>
              </a:ext>
            </a:extLst>
          </p:cNvSpPr>
          <p:nvPr/>
        </p:nvSpPr>
        <p:spPr>
          <a:xfrm>
            <a:off x="7924800" y="3733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Line1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P///wkPAAAAAQAAACMAAAAjAAAAIwAAAB4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LQAAyBkAAMAwAADIGQAAEAAAACYAAAAIAAAA//////////8="/>
              </a:ext>
            </a:extLst>
          </p:cNvSpPr>
          <p:nvPr/>
        </p:nvSpPr>
        <p:spPr>
          <a:xfrm>
            <a:off x="7315200" y="4191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7" grpId="0" animBg="1" advAuto="0"/>
    </p:bldLst>
    <p:extLst>
      <p:ext uri="smNativeData">
        <pr:smNativeData xmlns:pr="smNativeData" val="hhK2XAIAAAAFAAAA/f///wEAAAACAAAAAgAAAAAAAAAAAAAAAAAAAAsAAAD9////AQAAAAkAAAAAAAAAAAAAAAAAAAAAAAAA"/>
      </p:ext>
    </p:extLst>
  </p:timing>
</p:sld>
</file>

<file path=ppt/slides/slide1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AAAAACYAAAAIAAAAAQAAAAAAAAA="/>
              </a:ext>
            </a:extLst>
          </p:cNvSpPr>
          <p:nvPr>
            <p:ph type="dt" sz="quarter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gBQAAUAoAAHA1AABIEgAAEAAAACYAAAAIAAAAAQAAAAAAAAA="/>
              </a:ext>
            </a:extLst>
          </p:cNvSpPr>
          <p:nvPr>
            <p:ph type="title"/>
          </p:nvPr>
        </p:nvSpPr>
        <p:spPr>
          <a:xfrm>
            <a:off x="914400" y="1676400"/>
            <a:ext cx="7772400" cy="12954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t>What is the Base and the Index?</a:t>
            </a:r>
          </a:p>
        </p:txBody>
      </p:sp>
      <p:sp>
        <p:nvSpPr>
          <p:cNvPr id="5" name="Textbox2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QBgAAwBIAANcwAAARGgAAECAAACYAAAAIAAAA//////////8="/>
              </a:ext>
            </a:extLst>
          </p:cNvSpPr>
          <p:nvPr/>
        </p:nvSpPr>
        <p:spPr>
          <a:xfrm>
            <a:off x="1066800" y="3048000"/>
            <a:ext cx="6872605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/>
              <a:t>7 x 7 x 7 x 7 x 7 =</a:t>
            </a:r>
            <a:endParaRPr sz="7200"/>
          </a:p>
        </p:txBody>
      </p:sp>
      <p:sp>
        <p:nvSpPr>
          <p:cNvPr id="6" name="Textbox1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IMAAAwBIAADo0AAARGgAAECAAACYAAAAIAAAA//////////8="/>
              </a:ext>
            </a:extLst>
          </p:cNvSpPr>
          <p:nvPr/>
        </p:nvSpPr>
        <p:spPr>
          <a:xfrm>
            <a:off x="7848600" y="3048000"/>
            <a:ext cx="641350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>
                <a:solidFill>
                  <a:srgbClr val="FF0000"/>
                </a:solidFill>
              </a:rPr>
              <a:t>7</a:t>
            </a:r>
            <a:endParaRPr sz="7200">
              <a:solidFill>
                <a:srgbClr val="FF0000"/>
              </a:solidFill>
            </a:endParaRPr>
          </a:p>
        </p:txBody>
      </p:sp>
      <p:sp>
        <p:nvSpPr>
          <p:cNvPr id="7" name="Textbox3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QMwAASBIAAEI2AACZFgAAECAAACYAAAAIAAAA//////////8="/>
              </a:ext>
            </a:extLst>
          </p:cNvSpPr>
          <p:nvPr/>
        </p:nvSpPr>
        <p:spPr>
          <a:xfrm>
            <a:off x="8382000" y="2971800"/>
            <a:ext cx="43815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>
                <a:solidFill>
                  <a:srgbClr val="FF0000"/>
                </a:solidFill>
              </a:rPr>
              <a:t>5</a:t>
            </a:r>
            <a:endParaRPr sz="4000">
              <a:solidFill>
                <a:srgbClr val="FF0000"/>
              </a:solidFill>
            </a:endParaRPr>
          </a:p>
        </p:txBody>
      </p:sp>
      <p:sp>
        <p:nvSpPr>
          <p:cNvPr id="8" name="Line2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P///wkPAAAAAQAAACMAAAAjAAAAIwAAAB4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NAAAgBYAAGA2AACAFgAAEAAAACYAAAAIAAAA//////////8="/>
              </a:ext>
            </a:extLst>
          </p:cNvSpPr>
          <p:nvPr/>
        </p:nvSpPr>
        <p:spPr>
          <a:xfrm>
            <a:off x="8458200" y="3657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Line1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P///wkPAAAAAQAAACMAAAAjAAAAIwAAAB4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IMAAAUBkAAAg0AABQGQAAEAAAACYAAAAIAAAA//////////8="/>
              </a:ext>
            </a:extLst>
          </p:cNvSpPr>
          <p:nvPr/>
        </p:nvSpPr>
        <p:spPr>
          <a:xfrm>
            <a:off x="7848600" y="4114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7" grpId="0" animBg="1" advAuto="0"/>
    </p:bldLst>
    <p:extLst>
      <p:ext uri="smNativeData">
        <pr:smNativeData xmlns:pr="smNativeData" val="hhK2XAIAAAAFAAAA/f///wEAAAACAAAAAgAAAAAAAAAAAAAAAAAAAAsAAAD9////AQAAAAkAAAAAAAAAAAAAAAAAAAAAAAAA"/>
      </p:ext>
    </p:extLst>
  </p:timing>
</p:sld>
</file>

<file path=ppt/slides/slide1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AAAAACYAAAAIAAAAAQAAAAAAAAA="/>
              </a:ext>
            </a:extLst>
          </p:cNvSpPr>
          <p:nvPr>
            <p:ph type="dt" sz="quarter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BAAAQAsAAIA0AAA4EwAAEAAAACYAAAAIAAAAAQAAAAAAAAA="/>
              </a:ext>
            </a:extLst>
          </p:cNvSpPr>
          <p:nvPr>
            <p:ph type="title"/>
          </p:nvPr>
        </p:nvSpPr>
        <p:spPr>
          <a:xfrm>
            <a:off x="762000" y="1828800"/>
            <a:ext cx="7772400" cy="12954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t>What is the Base and the Index?</a:t>
            </a:r>
          </a:p>
        </p:txBody>
      </p:sp>
      <p:sp>
        <p:nvSpPr>
          <p:cNvPr id="5" name="Textbox2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EQAASBIAAE8iAACZGQAAECAAACYAAAAIAAAA//////////8="/>
              </a:ext>
            </a:extLst>
          </p:cNvSpPr>
          <p:nvPr/>
        </p:nvSpPr>
        <p:spPr>
          <a:xfrm>
            <a:off x="2819400" y="2971800"/>
            <a:ext cx="2757805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/>
              <a:t>9 x 9 =</a:t>
            </a:r>
            <a:endParaRPr sz="7200"/>
          </a:p>
        </p:txBody>
      </p:sp>
      <p:sp>
        <p:nvSpPr>
          <p:cNvPr id="6" name="Textbox1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QJAAASBIAAIIoAACZGQAAECAAACYAAAAIAAAA//////////8="/>
              </a:ext>
            </a:extLst>
          </p:cNvSpPr>
          <p:nvPr/>
        </p:nvSpPr>
        <p:spPr>
          <a:xfrm>
            <a:off x="5943600" y="2971800"/>
            <a:ext cx="641350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>
                <a:solidFill>
                  <a:srgbClr val="FF0000"/>
                </a:solidFill>
              </a:rPr>
              <a:t>9</a:t>
            </a:r>
            <a:endParaRPr sz="7200">
              <a:solidFill>
                <a:srgbClr val="FF0000"/>
              </a:solidFill>
            </a:endParaRPr>
          </a:p>
        </p:txBody>
      </p:sp>
      <p:sp>
        <p:nvSpPr>
          <p:cNvPr id="7" name="Textbox3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D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BIAAHorAACZFgAAECAAACYAAAAIAAAA//////////8="/>
              </a:ext>
            </a:extLst>
          </p:cNvSpPr>
          <p:nvPr/>
        </p:nvSpPr>
        <p:spPr>
          <a:xfrm>
            <a:off x="6629400" y="2971800"/>
            <a:ext cx="43815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>
                <a:solidFill>
                  <a:srgbClr val="FF0000"/>
                </a:solidFill>
              </a:rPr>
              <a:t>2</a:t>
            </a:r>
            <a:endParaRPr sz="4000">
              <a:solidFill>
                <a:srgbClr val="FF0000"/>
              </a:solidFill>
            </a:endParaRPr>
          </a:p>
        </p:txBody>
      </p:sp>
      <p:sp>
        <p:nvSpPr>
          <p:cNvPr id="8" name="Line2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P///wkPAAAAAQAAACMAAAAjAAAAIwAAAB4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AKQAACBYAAJgrAAAIFgAAEAAAACYAAAAIAAAA//////////8="/>
              </a:ext>
            </a:extLst>
          </p:cNvSpPr>
          <p:nvPr/>
        </p:nvSpPr>
        <p:spPr>
          <a:xfrm>
            <a:off x="6705600" y="3581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Line1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P///wkPAAAAAQAAACMAAAAjAAAAIwAAAB4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QJAAA2BgAAFAoAADYGAAAEAAAACYAAAAIAAAA//////////8="/>
              </a:ext>
            </a:extLst>
          </p:cNvSpPr>
          <p:nvPr/>
        </p:nvSpPr>
        <p:spPr>
          <a:xfrm>
            <a:off x="5943600" y="4038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7" grpId="0" animBg="1" advAuto="0"/>
    </p:bldLst>
    <p:extLst>
      <p:ext uri="smNativeData">
        <pr:smNativeData xmlns:pr="smNativeData" val="hhK2XAIAAAAFAAAA/f///wEAAAACAAAAAgAAAAAAAAAAAAAAAAAAAAsAAAD9////AQAAAAkAAAAAAAAAAAAAAAAAAAAAAAAA"/>
      </p:ext>
    </p:extLst>
  </p:timing>
</p:sld>
</file>

<file path=ppt/slides/slide1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AAAAACYAAAAIAAAAAQAAAAAAAAA="/>
              </a:ext>
            </a:extLst>
          </p:cNvSpPr>
          <p:nvPr>
            <p:ph type="dt" sz="quarter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LDT1w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kAYAAAg0AAAQDgAAEAAAACYAAAAIAAAAAQAAAAAAAAA="/>
              </a:ext>
            </a:extLst>
          </p:cNvSpPr>
          <p:nvPr>
            <p:ph type="title"/>
          </p:nvPr>
        </p:nvSpPr>
        <p:spPr>
          <a:xfrm>
            <a:off x="685800" y="1066800"/>
            <a:ext cx="7772400" cy="12192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t>How to Multiply Out an Index</a:t>
            </a:r>
          </a:p>
        </p:txBody>
      </p:sp>
      <p:sp>
        <p:nvSpPr>
          <p:cNvPr id="5" name="Textbox3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gEAAAIA0AALcyAABxFAAAECAAACYAAAAIAAAA//////////8="/>
              </a:ext>
            </a:extLst>
          </p:cNvSpPr>
          <p:nvPr/>
        </p:nvSpPr>
        <p:spPr>
          <a:xfrm>
            <a:off x="2743200" y="2133600"/>
            <a:ext cx="5501005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/>
              <a:t>= 3 x 3 x 3 x 3</a:t>
            </a:r>
            <a:endParaRPr sz="7200"/>
          </a:p>
        </p:txBody>
      </p:sp>
      <p:sp>
        <p:nvSpPr>
          <p:cNvPr id="6" name="Textbox4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CQAAIA0AAMoNAABxFAAAECAAACYAAAAIAAAA//////////8="/>
              </a:ext>
            </a:extLst>
          </p:cNvSpPr>
          <p:nvPr/>
        </p:nvSpPr>
        <p:spPr>
          <a:xfrm>
            <a:off x="1600200" y="2133600"/>
            <a:ext cx="641350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/>
              <a:t>3</a:t>
            </a:r>
            <a:endParaRPr sz="7200"/>
          </a:p>
        </p:txBody>
      </p:sp>
      <p:grpSp>
        <p:nvGrpSpPr>
          <p:cNvPr id="7" name="Group1"/>
          <p:cNvGrpSpPr>
            <a:extLst>
              <a:ext uri="smNativeData">
                <pr:smNativeData xmlns:pr="smNativeData" val="SMDATA_7_hhK2XBMAAAAlAAAAAQAAAA0AAAAAkAAAAEgAAACQAAAASAAAAAAAAAAAAAAAAAAAABcAAAAUAAAAAAAAAAAAAAD/fwAA/38AAAAAAAAJAAAABAAAAC8CAAAMAAAAEAAAAAAAAAAAAAAAAAAAAAAAAAAfAAAAVAAAAAAAAAAAAAAAAAAAAAAAAAAAAAAAAAAAAAAAAAAAAAAAAAAAAAAAAAAAAAAAAAAAAAAAAAAAAAAAAAAAAAAAAAAAAAAAAAAAAAAAAAAAAAAAAAAAACEAAAAYAAAAFAAAAGAYAAA4EwAABB8AACkdAAAQAAAAJgAAAAgAAAD/////AAAAAA=="/>
              </a:ext>
            </a:extLst>
          </p:cNvGrpSpPr>
          <p:nvPr/>
        </p:nvGrpSpPr>
        <p:grpSpPr>
          <a:xfrm>
            <a:off x="3962400" y="3124200"/>
            <a:ext cx="1079500" cy="1616075"/>
            <a:chOff x="3962400" y="3124200"/>
            <a:chExt cx="1079500" cy="1616075"/>
          </a:xfrm>
        </p:grpSpPr>
        <p:sp>
          <p:nvSpPr>
            <p:cNvPr id="10" name="Line1"/>
            <p:cNvSpPr>
              <a:extLst>
                <a:ext uri="smNativeData">
  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P///wlaAAAAAQAAACMAAAAjAAAAIwAAAB4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EAg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gGAAAsBMAACAcAAAcFgAAAAAAACYAAAAIAAAA//////////8="/>
                </a:ext>
              </a:extLst>
            </p:cNvSpPr>
            <p:nvPr/>
          </p:nvSpPr>
          <p:spPr>
            <a:xfrm rot="810600">
              <a:off x="3962400" y="3200400"/>
              <a:ext cx="609600" cy="39370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9" name="Textbox1"/>
            <p:cNvSpPr txBox="1">
              <a:extLst>
                <a:ext uri="smNativeData">
  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GQAAGBUAAAoeAAApHQAAACAAACYAAAAIAAAA//////////8="/>
                </a:ext>
              </a:extLst>
            </p:cNvSpPr>
            <p:nvPr/>
          </p:nvSpPr>
          <p:spPr>
            <a:xfrm>
              <a:off x="4191000" y="3429000"/>
              <a:ext cx="692150" cy="131127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8000"/>
                <a:t>9</a:t>
              </a:r>
              <a:endParaRPr sz="8000"/>
            </a:p>
          </p:txBody>
        </p:sp>
        <p:sp>
          <p:nvSpPr>
            <p:cNvPr id="8" name="Line2"/>
            <p:cNvSpPr>
              <a:extLst>
                <a:ext uri="smNativeData">
  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P///wlaAAAAAQAAACMAAAAjAAAAIwAAAB4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OBMAAAQfAAD4FgAAAAAAACYAAAAIAAAA//////////8="/>
                </a:ext>
              </a:extLst>
            </p:cNvSpPr>
            <p:nvPr/>
          </p:nvSpPr>
          <p:spPr>
            <a:xfrm rot="5811993">
              <a:off x="4540250" y="3232150"/>
              <a:ext cx="609600" cy="39370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11" name="Group3"/>
          <p:cNvGrpSpPr>
            <a:extLst>
              <a:ext uri="smNativeData">
                <pr:smNativeData xmlns:pr="smNativeData" val="SMDATA_7_hhK2XBMAAAAlAAAAAQAAAA0AAAAAkAAAAEgAAACQAAAASAAAAAAAAAAAAAAAAAAAABcAAAAUAAAAAAAAAAAAAAD/fwAA/38AAAAAAAAJAAAABAAAADk5EMkMAAAAEAAAAAAAAAAAAAAAAAAAAAAAAAAfAAAAVAAAAAAAAAAAAAAAAAAAAAAAAAAAAAAAAAAAAAAAAAAAAAAAAAAAAAAAAAAAAAAAAAAAAAAAAAAAAAAAAAAAAAAAAAAAAAAAAAAAAAAAAAAAAAAAAAAAACEAAAAYAAAAFAAAAJgcAADAEgAAmicAAMkiAAAQAAAAJgAAAAgAAAD/////AAAAAA=="/>
              </a:ext>
            </a:extLst>
          </p:cNvGrpSpPr>
          <p:nvPr/>
        </p:nvGrpSpPr>
        <p:grpSpPr>
          <a:xfrm>
            <a:off x="4648200" y="3048000"/>
            <a:ext cx="1789430" cy="2606675"/>
            <a:chOff x="4648200" y="3048000"/>
            <a:chExt cx="1789430" cy="2606675"/>
          </a:xfrm>
        </p:grpSpPr>
        <p:sp>
          <p:nvSpPr>
            <p:cNvPr id="14" name="Line5"/>
            <p:cNvSpPr>
              <a:extLst>
                <a:ext uri="smNativeData">
  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P///wlaAAAAAQAAACMAAAAjAAAAIwAAAB4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IHQAAyBkAAFggAACoGwAAAAAAACYAAAAIAAAA//////////8="/>
                </a:ext>
              </a:extLst>
            </p:cNvSpPr>
            <p:nvPr/>
          </p:nvSpPr>
          <p:spPr>
            <a:xfrm rot="810600">
              <a:off x="4800600" y="4191000"/>
              <a:ext cx="457200" cy="30480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3" name="Line6"/>
            <p:cNvSpPr>
              <a:extLst>
                <a:ext uri="smNativeData">
  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P///wlaAAAAAQAAACMAAAAjAAAAIwAAAB4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IgAAwBIAAJonAAAfHQAAAAAAACYAAAAIAAAA//////////8="/>
                </a:ext>
              </a:extLst>
            </p:cNvSpPr>
            <p:nvPr/>
          </p:nvSpPr>
          <p:spPr>
            <a:xfrm rot="6210600">
              <a:off x="5195570" y="3491230"/>
              <a:ext cx="1685925" cy="79883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2" name="Textbox2"/>
            <p:cNvSpPr txBox="1">
              <a:extLst>
                <a:ext uri="smNativeData">
  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Q0BI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uBoAAPojAADJIgAAACAAACYAAAAIAAAA//////////8="/>
                </a:ext>
              </a:extLst>
            </p:cNvSpPr>
            <p:nvPr/>
          </p:nvSpPr>
          <p:spPr>
            <a:xfrm>
              <a:off x="4648200" y="4343400"/>
              <a:ext cx="1200150" cy="131127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8000"/>
                <a:t>27</a:t>
              </a:r>
              <a:endParaRPr sz="8000"/>
            </a:p>
          </p:txBody>
        </p:sp>
      </p:grpSp>
      <p:grpSp>
        <p:nvGrpSpPr>
          <p:cNvPr id="15" name="Group2"/>
          <p:cNvGrpSpPr>
            <a:extLst>
              <a:ext uri="smNativeData">
                <pr:smNativeData xmlns:pr="smNativeData" val="SMDATA_7_hhK2XBMAAAAlAAAAAQAAAA0AAAAAkAAAAEgAAACQAAAASAAAAAAAAAAAAAAAAAAAABcAAAAUAAAAAAAAAAAAAAD/fwAA/38AAAAAAAAJAAAABAAAAEgHAAAMAAAAEAAAAAAAAAAAAAAAAAAAAAAAAAAfAAAAVAAAAAAAAAAAAAAAAAAAAAAAAAAAAAAAAAAAAAAAAAAAAAAAAAAAAAAAAAAAAAAAAAAAAAAAAAAAAAAAAAAAAAAAAAAAAAAAAAAAAAAAAAAAAAAAAAAAACEAAAAYAAAAFAAAAMAhAADAEgAA2y4AAGkoAAAQAAAAJgAAAAgAAAD/////AAAAAA=="/>
              </a:ext>
            </a:extLst>
          </p:cNvGrpSpPr>
          <p:nvPr/>
        </p:nvGrpSpPr>
        <p:grpSpPr>
          <a:xfrm>
            <a:off x="5486400" y="3048000"/>
            <a:ext cx="2130425" cy="3521075"/>
            <a:chOff x="5486400" y="3048000"/>
            <a:chExt cx="2130425" cy="3521075"/>
          </a:xfrm>
        </p:grpSpPr>
        <p:sp>
          <p:nvSpPr>
            <p:cNvPr id="18" name="Line3"/>
            <p:cNvSpPr>
              <a:extLst>
                <a:ext uri="smNativeData">
  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P///wlaAAAAAQAAACMAAAAjAAAAIwAAAB4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YbBj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IgAA4B8AAAglAABIIQAAAAAAACYAAAAIAAAA//////////8="/>
                </a:ext>
              </a:extLst>
            </p:cNvSpPr>
            <p:nvPr/>
          </p:nvSpPr>
          <p:spPr>
            <a:xfrm rot="810600">
              <a:off x="5638800" y="5181600"/>
              <a:ext cx="381000" cy="22860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7" name="Line4"/>
            <p:cNvSpPr>
              <a:extLst>
                <a:ext uri="smNativeData">
  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P///wlaAAAAAQAAACMAAAAjAAAAIwAAAB4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J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oJgAAwBIAANsuAAA8IwAAAAAAACYAAAAIAAAA//////////8="/>
                </a:ext>
              </a:extLst>
            </p:cNvSpPr>
            <p:nvPr/>
          </p:nvSpPr>
          <p:spPr>
            <a:xfrm rot="6210600">
              <a:off x="5631180" y="3741420"/>
              <a:ext cx="2679700" cy="1292225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6" name="Textbox6"/>
            <p:cNvSpPr txBox="1">
              <a:extLst>
                <a:ext uri="smNativeData">
  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IQAAWCAAACIpAABpKAAAACAAACYAAAAIAAAA//////////8="/>
                </a:ext>
              </a:extLst>
            </p:cNvSpPr>
            <p:nvPr/>
          </p:nvSpPr>
          <p:spPr>
            <a:xfrm>
              <a:off x="5486400" y="5257800"/>
              <a:ext cx="1200150" cy="131127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8000"/>
                <a:t>81</a:t>
              </a:r>
              <a:endParaRPr sz="8000"/>
            </a:p>
          </p:txBody>
        </p:sp>
      </p:grpSp>
      <p:sp>
        <p:nvSpPr>
          <p:cNvPr id="19" name="Textbox5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DQAAqAwAAEoQAAD5EAAAECAAACYAAAAIAAAA//////////8="/>
              </a:ext>
            </a:extLst>
          </p:cNvSpPr>
          <p:nvPr/>
        </p:nvSpPr>
        <p:spPr>
          <a:xfrm>
            <a:off x="2209800" y="2057400"/>
            <a:ext cx="43815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/>
              <a:t>4</a:t>
            </a:r>
            <a:endParaRPr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dvAuto="0"/>
      <p:bldP spid="11" grpId="0" animBg="1" advAuto="0"/>
      <p:bldP spid="15" grpId="0" animBg="1" advAuto="0"/>
    </p:bldLst>
    <p:extLst>
      <p:ext uri="smNativeData">
        <pr:smNativeData xmlns:pr="smNativeData" val="hhK2XAMAAAAFAAAA/f///wEAAAAJAAAAAAAAAAAAAAAAAAAAAAAAAAoAAAD9////AQAAAAkAAAAAAAAAAAAAAAAAAAAAAAAADwAAAP3///8BAAAACQAAAAAAAAAAAAAAAAAAAAAAAAA="/>
      </p:ext>
    </p:extLst>
  </p:timing>
</p:sld>
</file>

<file path=ppt/slides/slide1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AAAAACYAAAAIAAAAAQAAAAAAAAA="/>
              </a:ext>
            </a:extLst>
          </p:cNvSpPr>
          <p:nvPr>
            <p:ph type="dt" sz="quarter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BgAAYAkAAOg1AABYEQAAEAAAACYAAAAIAAAAAQAAAAAAAAA="/>
              </a:ext>
            </a:extLst>
          </p:cNvSpPr>
          <p:nvPr>
            <p:ph type="title"/>
          </p:nvPr>
        </p:nvSpPr>
        <p:spPr>
          <a:xfrm>
            <a:off x="990600" y="1524000"/>
            <a:ext cx="7772400" cy="12954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t>What is the number given here ?</a:t>
            </a:r>
          </a:p>
        </p:txBody>
      </p:sp>
      <p:sp>
        <p:nvSpPr>
          <p:cNvPr id="5" name="Textbox2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MB+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EwAAWBEAAKIXAACpGAAAECAAACYAAAAIAAAA//////////8="/>
              </a:ext>
            </a:extLst>
          </p:cNvSpPr>
          <p:nvPr/>
        </p:nvSpPr>
        <p:spPr>
          <a:xfrm>
            <a:off x="3200400" y="2819400"/>
            <a:ext cx="641350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/>
              <a:t>4</a:t>
            </a:r>
            <a:endParaRPr sz="7200"/>
          </a:p>
        </p:txBody>
      </p:sp>
      <p:sp>
        <p:nvSpPr>
          <p:cNvPr id="6" name="Textbox1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IBW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4BAAAIobAAAxFQAAECAAACYAAAAIAAAA//////////8="/>
              </a:ext>
            </a:extLst>
          </p:cNvSpPr>
          <p:nvPr/>
        </p:nvSpPr>
        <p:spPr>
          <a:xfrm>
            <a:off x="4038600" y="2743200"/>
            <a:ext cx="43815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/>
              <a:t>2</a:t>
            </a:r>
            <a:endParaRPr sz="4000"/>
          </a:p>
        </p:txBody>
      </p:sp>
      <p:sp>
        <p:nvSpPr>
          <p:cNvPr id="7" name="Textbox4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HQAA0BEAAF8hAAAhGQAAECAAACYAAAAIAAAA//////////8="/>
              </a:ext>
            </a:extLst>
          </p:cNvSpPr>
          <p:nvPr/>
        </p:nvSpPr>
        <p:spPr>
          <a:xfrm>
            <a:off x="4724400" y="2895600"/>
            <a:ext cx="700405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/>
              <a:t>=</a:t>
            </a:r>
            <a:endParaRPr sz="7200"/>
          </a:p>
        </p:txBody>
      </p:sp>
      <p:sp>
        <p:nvSpPr>
          <p:cNvPr id="8" name="Line1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P///wkPAAAAAQAAACMAAAAjAAAAIwAAAB4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IgAA6BcAADAqAADoFwAAEAAAACYAAAAIAAAA//////////8="/>
              </a:ext>
            </a:extLst>
          </p:cNvSpPr>
          <p:nvPr/>
        </p:nvSpPr>
        <p:spPr>
          <a:xfrm>
            <a:off x="5562600" y="3886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Textbox3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IgAAWBEAAPooAACpGAAAECAAACYAAAAIAAAA//////////8="/>
              </a:ext>
            </a:extLst>
          </p:cNvSpPr>
          <p:nvPr/>
        </p:nvSpPr>
        <p:spPr>
          <a:xfrm>
            <a:off x="5562600" y="2819400"/>
            <a:ext cx="1098550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>
                <a:solidFill>
                  <a:srgbClr val="FF0000"/>
                </a:solidFill>
              </a:rPr>
              <a:t>16</a:t>
            </a:r>
            <a:endParaRPr sz="7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dvAuto="0"/>
    </p:bldLst>
    <p:extLst>
      <p:ext uri="smNativeData">
        <pr:smNativeData xmlns:pr="smNativeData" val="hhK2XAEAAAAFAAAA/f///wEAAAACAAAAAgAAAAAAAAAAAAAAAAAAAA=="/>
      </p:ext>
    </p:extLst>
  </p:timing>
</p:sld>
</file>

<file path=ppt/slides/slide1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AAAAACYAAAAIAAAAAQAAAAAAAAA="/>
              </a:ext>
            </a:extLst>
          </p:cNvSpPr>
          <p:nvPr>
            <p:ph type="dt" sz="quarter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IAwAAYAkAABgzAABYEQAAEAAAACYAAAAIAAAAAQAAAAAAAAA="/>
              </a:ext>
            </a:extLst>
          </p:cNvSpPr>
          <p:nvPr>
            <p:ph type="title"/>
          </p:nvPr>
        </p:nvSpPr>
        <p:spPr>
          <a:xfrm>
            <a:off x="533400" y="1524000"/>
            <a:ext cx="7772400" cy="12954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t>What is the number given here ?</a:t>
            </a:r>
          </a:p>
        </p:txBody>
      </p:sp>
      <p:sp>
        <p:nvSpPr>
          <p:cNvPr id="5" name="Textbox2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EwAAWBEAAKIXAACpGAAAECAAACYAAAAIAAAA//////////8="/>
              </a:ext>
            </a:extLst>
          </p:cNvSpPr>
          <p:nvPr/>
        </p:nvSpPr>
        <p:spPr>
          <a:xfrm>
            <a:off x="3200400" y="2819400"/>
            <a:ext cx="641350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/>
              <a:t>2</a:t>
            </a:r>
            <a:endParaRPr sz="7200"/>
          </a:p>
        </p:txBody>
      </p:sp>
      <p:sp>
        <p:nvSpPr>
          <p:cNvPr id="6" name="Textbox1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4BAAAIobAAAxFQAAECAAACYAAAAIAAAA//////////8="/>
              </a:ext>
            </a:extLst>
          </p:cNvSpPr>
          <p:nvPr/>
        </p:nvSpPr>
        <p:spPr>
          <a:xfrm>
            <a:off x="4038600" y="2743200"/>
            <a:ext cx="43815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/>
              <a:t>3</a:t>
            </a:r>
            <a:endParaRPr sz="4000"/>
          </a:p>
        </p:txBody>
      </p:sp>
      <p:sp>
        <p:nvSpPr>
          <p:cNvPr id="7" name="Textbox4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HQAA0BEAAF8hAAAhGQAAECAAACYAAAAIAAAA//////////8="/>
              </a:ext>
            </a:extLst>
          </p:cNvSpPr>
          <p:nvPr/>
        </p:nvSpPr>
        <p:spPr>
          <a:xfrm>
            <a:off x="4724400" y="2895600"/>
            <a:ext cx="700405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/>
              <a:t>=</a:t>
            </a:r>
            <a:endParaRPr sz="7200"/>
          </a:p>
        </p:txBody>
      </p:sp>
      <p:sp>
        <p:nvSpPr>
          <p:cNvPr id="8" name="Line1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P///wkPAAAAAQAAACMAAAAjAAAAIwAAAB4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IgAA6BcAADAqAADoFwAAEAAAACYAAAAIAAAA//////////8="/>
              </a:ext>
            </a:extLst>
          </p:cNvSpPr>
          <p:nvPr/>
        </p:nvSpPr>
        <p:spPr>
          <a:xfrm>
            <a:off x="5562600" y="3886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Textbox3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gIwAAWBEAAFAoAACpGAAAECAAACYAAAAIAAAA//////////8="/>
              </a:ext>
            </a:extLst>
          </p:cNvSpPr>
          <p:nvPr/>
        </p:nvSpPr>
        <p:spPr>
          <a:xfrm>
            <a:off x="5791200" y="2819400"/>
            <a:ext cx="762000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>
                <a:solidFill>
                  <a:srgbClr val="FF0000"/>
                </a:solidFill>
              </a:rPr>
              <a:t>8</a:t>
            </a:r>
            <a:endParaRPr sz="7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dvAuto="0"/>
    </p:bldLst>
    <p:extLst>
      <p:ext uri="smNativeData">
        <pr:smNativeData xmlns:pr="smNativeData" val="hhK2XAEAAAAFAAAA/f///wEAAAACAAAAAgAAAAAAAAAAAAAAAAAAAA=="/>
      </p:ext>
    </p:extLst>
  </p:timing>
</p:sld>
</file>

<file path=ppt/slides/slide1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AAAAACYAAAAIAAAAAQAAAAAAAAA="/>
              </a:ext>
            </a:extLst>
          </p:cNvSpPr>
          <p:nvPr>
            <p:ph type="dt" sz="quarter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AwAAYAkAAJAzAABYEQAAEAAAACYAAAAIAAAAAQAAAAAAAAA="/>
              </a:ext>
            </a:extLst>
          </p:cNvSpPr>
          <p:nvPr>
            <p:ph type="title"/>
          </p:nvPr>
        </p:nvSpPr>
        <p:spPr>
          <a:xfrm>
            <a:off x="609600" y="1524000"/>
            <a:ext cx="7772400" cy="12954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t>What is the number given here ?</a:t>
            </a:r>
          </a:p>
        </p:txBody>
      </p:sp>
      <p:sp>
        <p:nvSpPr>
          <p:cNvPr id="5" name="Textbox2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EwAAWBEAAKIXAACpGAAAECAAACYAAAAIAAAA//////////8="/>
              </a:ext>
            </a:extLst>
          </p:cNvSpPr>
          <p:nvPr/>
        </p:nvSpPr>
        <p:spPr>
          <a:xfrm>
            <a:off x="3200400" y="2819400"/>
            <a:ext cx="641350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/>
              <a:t>3</a:t>
            </a:r>
            <a:endParaRPr sz="7200"/>
          </a:p>
        </p:txBody>
      </p:sp>
      <p:sp>
        <p:nvSpPr>
          <p:cNvPr id="6" name="Textbox1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4BAAAIobAAAxFQAAECAAACYAAAAIAAAA//////////8="/>
              </a:ext>
            </a:extLst>
          </p:cNvSpPr>
          <p:nvPr/>
        </p:nvSpPr>
        <p:spPr>
          <a:xfrm>
            <a:off x="4038600" y="2743200"/>
            <a:ext cx="43815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/>
              <a:t>2</a:t>
            </a:r>
            <a:endParaRPr sz="4000"/>
          </a:p>
        </p:txBody>
      </p:sp>
      <p:sp>
        <p:nvSpPr>
          <p:cNvPr id="7" name="Textbox4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HQAA0BEAAF8hAAAhGQAAECAAACYAAAAIAAAA//////////8="/>
              </a:ext>
            </a:extLst>
          </p:cNvSpPr>
          <p:nvPr/>
        </p:nvSpPr>
        <p:spPr>
          <a:xfrm>
            <a:off x="4724400" y="2895600"/>
            <a:ext cx="700405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/>
              <a:t>=</a:t>
            </a:r>
            <a:endParaRPr sz="7200"/>
          </a:p>
        </p:txBody>
      </p:sp>
      <p:sp>
        <p:nvSpPr>
          <p:cNvPr id="8" name="Line1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P///wkPAAAAAQAAACMAAAAjAAAAIwAAAB4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IgAA6BcAADAqAADoFwAAEAAAACYAAAAIAAAA//////////8="/>
              </a:ext>
            </a:extLst>
          </p:cNvSpPr>
          <p:nvPr/>
        </p:nvSpPr>
        <p:spPr>
          <a:xfrm>
            <a:off x="5562600" y="3886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Textbox3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gIwAAWBEAAFAoAACpGAAAECAAACYAAAAIAAAA//////////8="/>
              </a:ext>
            </a:extLst>
          </p:cNvSpPr>
          <p:nvPr/>
        </p:nvSpPr>
        <p:spPr>
          <a:xfrm>
            <a:off x="5791200" y="2819400"/>
            <a:ext cx="762000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>
                <a:solidFill>
                  <a:srgbClr val="FF0000"/>
                </a:solidFill>
              </a:rPr>
              <a:t>9</a:t>
            </a:r>
            <a:endParaRPr sz="7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dvAuto="0"/>
    </p:bldLst>
    <p:extLst>
      <p:ext uri="smNativeData">
        <pr:smNativeData xmlns:pr="smNativeData" val="hhK2XAEAAAAFAAAA/f///wEAAAACAAAAAgAAAAAAAAAAAAAAAAAAAA=="/>
      </p:ext>
    </p:extLst>
  </p:timing>
</p:sld>
</file>

<file path=ppt/slides/slide1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AAAAACYAAAAIAAAAAQAAAAAAAAA="/>
              </a:ext>
            </a:extLst>
          </p:cNvSpPr>
          <p:nvPr>
            <p:ph type="dt" sz="quarter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AwAA+AcAAJAzAADwDwAAEAAAACYAAAAIAAAAAQAAAAAAAAA="/>
              </a:ext>
            </a:extLst>
          </p:cNvSpPr>
          <p:nvPr>
            <p:ph type="title"/>
          </p:nvPr>
        </p:nvSpPr>
        <p:spPr>
          <a:xfrm>
            <a:off x="609600" y="1295400"/>
            <a:ext cx="7772400" cy="12954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t>What is the number given here ?</a:t>
            </a:r>
          </a:p>
        </p:txBody>
      </p:sp>
      <p:sp>
        <p:nvSpPr>
          <p:cNvPr id="5" name="Textbox2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EwAAWBEAAKIXAACpGAAAECAAACYAAAAIAAAA//////////8="/>
              </a:ext>
            </a:extLst>
          </p:cNvSpPr>
          <p:nvPr/>
        </p:nvSpPr>
        <p:spPr>
          <a:xfrm>
            <a:off x="3200400" y="2819400"/>
            <a:ext cx="641350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/>
              <a:t>5</a:t>
            </a:r>
            <a:endParaRPr sz="7200"/>
          </a:p>
        </p:txBody>
      </p:sp>
      <p:sp>
        <p:nvSpPr>
          <p:cNvPr id="6" name="Textbox1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4BAAAIobAAAxFQAAECAAACYAAAAIAAAA//////////8="/>
              </a:ext>
            </a:extLst>
          </p:cNvSpPr>
          <p:nvPr/>
        </p:nvSpPr>
        <p:spPr>
          <a:xfrm>
            <a:off x="4038600" y="2743200"/>
            <a:ext cx="43815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/>
              <a:t>3</a:t>
            </a:r>
            <a:endParaRPr sz="4000"/>
          </a:p>
        </p:txBody>
      </p:sp>
      <p:sp>
        <p:nvSpPr>
          <p:cNvPr id="7" name="Textbox4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HQAA0BEAAF8hAAAhGQAAECAAACYAAAAIAAAA//////////8="/>
              </a:ext>
            </a:extLst>
          </p:cNvSpPr>
          <p:nvPr/>
        </p:nvSpPr>
        <p:spPr>
          <a:xfrm>
            <a:off x="4724400" y="2895600"/>
            <a:ext cx="700405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/>
              <a:t>=</a:t>
            </a:r>
            <a:endParaRPr sz="7200"/>
          </a:p>
        </p:txBody>
      </p:sp>
      <p:sp>
        <p:nvSpPr>
          <p:cNvPr id="8" name="Line1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P///wkPAAAAAQAAACMAAAAjAAAAIwAAAB4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IgAA6BcAADAqAADoFwAAEAAAACYAAAAIAAAA//////////8="/>
              </a:ext>
            </a:extLst>
          </p:cNvSpPr>
          <p:nvPr/>
        </p:nvSpPr>
        <p:spPr>
          <a:xfrm>
            <a:off x="5562600" y="3886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Textbox3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IIQAAWBEAAIgsAACpGAAAECAAACYAAAAIAAAA//////////8="/>
              </a:ext>
            </a:extLst>
          </p:cNvSpPr>
          <p:nvPr/>
        </p:nvSpPr>
        <p:spPr>
          <a:xfrm>
            <a:off x="5410200" y="2819400"/>
            <a:ext cx="1828800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>
                <a:solidFill>
                  <a:srgbClr val="FF0000"/>
                </a:solidFill>
              </a:rPr>
              <a:t>125</a:t>
            </a:r>
            <a:endParaRPr sz="7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dvAuto="0"/>
    </p:bldLst>
    <p:extLst>
      <p:ext uri="smNativeData">
        <pr:smNativeData xmlns:pr="smNativeData" val="hhK2XAEAAAAFAAAA/f///wEAAAACAAAAAgAAAAAAAAAAAAAAAAAAAA=="/>
      </p:ext>
    </p:ext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Ov/AAA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AIBwAAcCYAAMASAABAKQAAAAAAACYAAAAIAAAAAQAAAAAAAAA="/>
              </a:ext>
            </a:extLst>
          </p:cNvSpPr>
          <p:nvPr>
            <p:ph type="dt" sz="quarter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AIFgAAcCYAANgn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BIAwAAKAUAABgzAAAwDAAAEAAAACYAAAAIAAAAAQAAAAAAAAA="/>
              </a:ext>
            </a:extLst>
          </p:cNvSpPr>
          <p:nvPr>
            <p:ph type="title"/>
          </p:nvPr>
        </p:nvSpPr>
        <p:spPr>
          <a:xfrm>
            <a:off x="533400" y="838200"/>
            <a:ext cx="7772400" cy="11430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t>Location of an Index</a:t>
            </a:r>
          </a:p>
        </p:txBody>
      </p:sp>
      <p:sp>
        <p:nvSpPr>
          <p:cNvPr id="5" name="SlideText1"/>
          <p:cNvSpPr>
            <a:spLocks noGrp="1" noChangeArrowheads="1"/>
            <a:extLst>
              <a:ext uri="smNativeData">
                <pr:smNativeData xmlns:pr="smNativeData" val="SMDATA_13_hhK2XBMAAAAlAAAAZA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DAAwAAiA4AAJAzAADHFQAAEAAAACYAAAAIAAAAAQAAAAAAAAA="/>
              </a:ext>
            </a:extLst>
          </p:cNvSpPr>
          <p:nvPr>
            <p:ph type="body" idx="1"/>
          </p:nvPr>
        </p:nvSpPr>
        <p:spPr>
          <a:xfrm>
            <a:off x="609600" y="2362200"/>
            <a:ext cx="7772400" cy="11779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sz="3600"/>
              <a:t>An index is a little number high and to the right of a regular or base number.</a:t>
            </a:r>
            <a:endParaRPr sz="3600"/>
          </a:p>
        </p:txBody>
      </p:sp>
      <p:sp>
        <p:nvSpPr>
          <p:cNvPr id="6" name="Textbox1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CYHAAA2BgAAHohAABqIgAAECAAACYAAAAIAAAA//////////8="/>
              </a:ext>
            </a:extLst>
          </p:cNvSpPr>
          <p:nvPr/>
        </p:nvSpPr>
        <p:spPr>
          <a:xfrm>
            <a:off x="4648200" y="4038600"/>
            <a:ext cx="7937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3</a:t>
            </a:r>
            <a:endParaRPr sz="9600"/>
          </a:p>
        </p:txBody>
      </p:sp>
      <p:sp>
        <p:nvSpPr>
          <p:cNvPr id="7" name="Textbox2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BIIQAA2BgAACIkAACIHQAAECAAACYAAAAIAAAA//////////8="/>
              </a:ext>
            </a:extLst>
          </p:cNvSpPr>
          <p:nvPr/>
        </p:nvSpPr>
        <p:spPr>
          <a:xfrm>
            <a:off x="5410200" y="4038600"/>
            <a:ext cx="46355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rgbClr val="FF0000"/>
                </a:solidFill>
              </a:rPr>
              <a:t>4</a:t>
            </a:r>
            <a:endParaRPr sz="4400">
              <a:solidFill>
                <a:srgbClr val="FF0000"/>
              </a:solidFill>
            </a:endParaRPr>
          </a:p>
        </p:txBody>
      </p:sp>
      <p:sp>
        <p:nvSpPr>
          <p:cNvPr id="8" name="Line1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AD//wt4AAAAAQAAACMAAAAjAAAAIwAAAB4AAAAAAAAAZAAAAGQAAAAC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HwAAAFQAAAAAzMwFMzP/AQAAAAAAAAAAAAAAAAAAAAAAAAAAAAAAAAAAAAAAAAAAAP//BH9/fwAAAAADzMzMAMDA/wB/f38AAAAAAAAAAAAAAAAAAAAAAAAAAAAhAAAAGAAAABQAAAAIFgAAeB4AAKgbAAB4HgAAEAAAACYAAAAIAAAA//////////8="/>
              </a:ext>
            </a:extLst>
          </p:cNvSpPr>
          <p:nvPr/>
        </p:nvSpPr>
        <p:spPr>
          <a:xfrm>
            <a:off x="3581400" y="4953000"/>
            <a:ext cx="914400" cy="0"/>
          </a:xfrm>
          <a:prstGeom prst="line">
            <a:avLst/>
          </a:prstGeom>
          <a:noFill/>
          <a:ln w="76200" cap="flat" cmpd="sng" algn="ctr">
            <a:solidFill>
              <a:schemeClr val="tx2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9" name="Line2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AD//wt4AAAAAQAAACMAAAAjAAAAIwAAAB4AAAAAAAAAZAAAAGQAAAAC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GYFAAAMAAAAEAAAAAAAAAAAAAAAAAAAAAAAAAAeAAAAaAAAAAAAAAAAAAAAAAAAAAAAAAAAAAAAECcAABAnAAAAAAAAAAAAAAAAAAAAAAAAAAAAAAAAAAAAAAAAAAAAABQAAAAAAAAAwMD/AAAAAABkAAAAMgAAAAAAAABkAAAAAAAAAH9/fwAKAAAAHwAAAFQAAAAAzMwFMzP/AQAAAAAAAAAAAAAAAAAAAAAAAAAAAAAAAAAAAAAAAAAAAP//BH9/fwAAAAADzMzMAMDA/wB/f38AAAAAAAAAAAAAAAAAAAAAAAAAAAAhAAAAGAAAABQAAACQJAAAMBsAAMgoAAAwGwAAEAAAACYAAAAIAAAA//////////8="/>
              </a:ext>
            </a:extLst>
          </p:cNvSpPr>
          <p:nvPr/>
        </p:nvSpPr>
        <p:spPr>
          <a:xfrm flipH="1">
            <a:off x="5943600" y="4419600"/>
            <a:ext cx="685800" cy="0"/>
          </a:xfrm>
          <a:prstGeom prst="line">
            <a:avLst/>
          </a:prstGeom>
          <a:noFill/>
          <a:ln w="76200" cap="flat" cmpd="sng" algn="ctr">
            <a:solidFill>
              <a:schemeClr val="tx2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10" name="Textbox3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CBevQM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CPDAAAoxsAAMQTAAD0HwAAECAAACYAAAAIAAAA//////////8="/>
              </a:ext>
            </a:extLst>
          </p:cNvSpPr>
          <p:nvPr/>
        </p:nvSpPr>
        <p:spPr>
          <a:xfrm>
            <a:off x="2041525" y="4492625"/>
            <a:ext cx="117157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/>
              <a:t>Base</a:t>
            </a:r>
            <a:endParaRPr sz="4000"/>
          </a:p>
        </p:txBody>
      </p:sp>
      <p:sp>
        <p:nvSpPr>
          <p:cNvPr id="11" name="Textbox4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BQACgA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AXKgAA0xgAAFgyAAAkHQAAECAAACYAAAAIAAAA//////////8="/>
              </a:ext>
            </a:extLst>
          </p:cNvSpPr>
          <p:nvPr/>
        </p:nvSpPr>
        <p:spPr>
          <a:xfrm>
            <a:off x="6842125" y="4035425"/>
            <a:ext cx="134175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/>
              <a:t>Index</a:t>
            </a:r>
            <a:endParaRPr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 animBg="1" advAuto="0"/>
      <p:bldP spid="9" grpId="0" animBg="1" advAuto="0"/>
      <p:bldP spid="10" grpId="0" animBg="1" advAuto="0"/>
      <p:bldP spid="11" grpId="0" animBg="1" advAuto="0"/>
    </p:bldLst>
    <p:extLst>
      <p:ext uri="smNativeData">
        <pr:smNativeData xmlns:pr="smNativeData" val="hhK2XAUAAAAFAAAA/////wEAAAAiAAAAAAAAAAAAAAAAAAAAAAAAAA0AAAD9////AQAAAAIAAAAIAAAAAAAAAAAAAAAAAAAAEwAAAP3///8BAAAAAgAAAAgAAAAAAAAAAAAAAAAAAAAZAAAA/f///wEAAAACAAAAAgAAAAAAAAAAAAAAAAAAAB8AAAD9////AQAAAAIAAAACAAAAAAAAAAAAAAAAAAAA"/>
      </p:ext>
    </p:extLst>
  </p:timing>
</p:sld>
</file>

<file path=ppt/slides/slide2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AAAAACYAAAAIAAAAAQAAAAAAAAA="/>
              </a:ext>
            </a:extLst>
          </p:cNvSpPr>
          <p:nvPr>
            <p:ph type="dt" sz="quarter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Dg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gAQAAfgIAALU2AAB2CgAAEAAAACYAAAAIAAAAAQAAAAAAAAA="/>
              </a:ext>
            </a:extLst>
          </p:cNvSpPr>
          <p:nvPr>
            <p:ph type="title"/>
          </p:nvPr>
        </p:nvSpPr>
        <p:spPr>
          <a:xfrm>
            <a:off x="304800" y="405130"/>
            <a:ext cx="8588375" cy="12954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sz="3600"/>
              <a:t>Indices Are Used in Area Problems to Show the Units Used Are Squared</a:t>
            </a:r>
            <a:endParaRPr sz="3600"/>
          </a:p>
        </p:txBody>
      </p:sp>
      <p:sp>
        <p:nvSpPr>
          <p:cNvPr id="5" name="Textbox2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ABwAAAA8AANAvAAASIwAAECAAACYAAAAIAAAA//////////8="/>
              </a:ext>
            </a:extLst>
          </p:cNvSpPr>
          <p:nvPr/>
        </p:nvSpPr>
        <p:spPr>
          <a:xfrm>
            <a:off x="1219200" y="2438400"/>
            <a:ext cx="6553200" cy="32626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>
                <a:solidFill>
                  <a:schemeClr val="folHlink"/>
                </a:solidFill>
              </a:rPr>
              <a:t>Length x width = area</a:t>
            </a:r>
            <a:endParaRPr sz="4400">
              <a:solidFill>
                <a:schemeClr val="folHlink"/>
              </a:solidFill>
            </a:endParaRPr>
          </a:p>
          <a:p>
            <a:pPr/>
            <a:r>
              <a:rPr sz="4000"/>
              <a:t>A pool is a rectangle</a:t>
            </a:r>
            <a:endParaRPr sz="4000"/>
          </a:p>
          <a:p>
            <a:pPr/>
            <a:r>
              <a:rPr sz="4000"/>
              <a:t>Length = 30 ft.</a:t>
            </a:r>
            <a:endParaRPr sz="4000"/>
          </a:p>
          <a:p>
            <a:pPr/>
            <a:r>
              <a:rPr sz="4000"/>
              <a:t>Width = 15 ft.</a:t>
            </a:r>
            <a:endParaRPr sz="4000"/>
          </a:p>
          <a:p>
            <a:pPr/>
            <a:r>
              <a:rPr sz="4000"/>
              <a:t>Area = 30 x 15 = 450 ft.</a:t>
            </a:r>
            <a:r>
              <a:rPr sz="4800"/>
              <a:t>  </a:t>
            </a:r>
            <a:endParaRPr sz="4800"/>
          </a:p>
        </p:txBody>
      </p:sp>
      <p:sp>
        <p:nvSpPr>
          <p:cNvPr id="6" name="Textbox1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fJQAA9B0AABkoAAAlIQAAECAAACYAAAAIAAAA//////////8="/>
              </a:ext>
            </a:extLst>
          </p:cNvSpPr>
          <p:nvPr/>
        </p:nvSpPr>
        <p:spPr>
          <a:xfrm>
            <a:off x="6156325" y="4869180"/>
            <a:ext cx="361950" cy="518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>
                <a:solidFill>
                  <a:srgbClr val="FF0000"/>
                </a:solidFill>
              </a:rPr>
              <a:t>2</a:t>
            </a:r>
            <a:endParaRPr sz="2800">
              <a:solidFill>
                <a:srgbClr val="FF0000"/>
              </a:solidFill>
            </a:endParaRPr>
          </a:p>
        </p:txBody>
      </p:sp>
      <p:sp>
        <p:nvSpPr>
          <p:cNvPr id="7" name="Rectangle1"/>
          <p:cNvSpPr>
            <a:extLst>
              <a:ext uri="smNativeData">
                <pr:smNativeData xmlns:pr="smNativeData" val="SMDATA_13_hhK2XBMAAAAlAAAAZAAAAA0AAAAAkAAAAEgAAACQAAAASAAAAAAAAAABAAAAAAAAAAEAAABQAAAAAAAAAAAA4D8AAAAAAADgPwAAAAAAAOA/AAAAAAAA4D8AAAAAAADgPwAAAAAAAOA/AAAAAAAA4D8AAAAAAADgPwAAAAAAAOA/AAAAAAAA4D8CAAAAjAAAAAEAAAAAAAAAwMDAADMz/wgyAAAAAAAAAAAAAAAAAAAAAAAAAAAAAAAAAAAAeAAAAAEAAABAAAAAAAAAAAAAAABaAAAAAAAAAAAAAAAAAAAAAAAAAAAAAAAAAAAAAAAAAAAAAAAAAAAAAAAAAAAAAAAAAAAAAAAAAAAAAAAAAAAAAAAAAAAAAAAAAAAAFAAAADwAAAABAAAAAAAAAP///wkPAAAAAQAAACMAAAAjAAAAIwAAAB4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AwMAAAAAAAQAAAAAAAAAAAAAAAAAAAAAAAAAAAAAAAAAAAAAAAAAAAAAAAn9/fwAAAAADzMzMAMDA/wB/f38AAAAAAAAAAAAAAAAAAAAAAAAAAAAhAAAAGAAAABQAAACILAAAmA0AAHA1AADwHgAAECAAACYAAAAIAAAA//////////8="/>
              </a:ext>
            </a:extLst>
          </p:cNvSpPr>
          <p:nvPr/>
        </p:nvSpPr>
        <p:spPr>
          <a:xfrm>
            <a:off x="7239000" y="2209800"/>
            <a:ext cx="1447800" cy="2819400"/>
          </a:xfrm>
          <a:prstGeom prst="rect">
            <a:avLst/>
          </a:prstGeom>
          <a:solidFill>
            <a:srgbClr val="C0C0C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  <a:defRPr sz="4000">
                <a:solidFill>
                  <a:schemeClr val="bg2"/>
                </a:solidFill>
              </a:defRPr>
            </a:pPr>
          </a:p>
        </p:txBody>
      </p:sp>
      <p:sp>
        <p:nvSpPr>
          <p:cNvPr id="8" name="Textbox3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wLQAA8A8AAOQ0AABBFAAAECAAACYAAAAIAAAA//////////8="/>
              </a:ext>
            </a:extLst>
          </p:cNvSpPr>
          <p:nvPr/>
        </p:nvSpPr>
        <p:spPr>
          <a:xfrm>
            <a:off x="7467600" y="2590800"/>
            <a:ext cx="113030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/>
              <a:t>15ft.</a:t>
            </a:r>
            <a:endParaRPr sz="4000"/>
          </a:p>
        </p:txBody>
      </p:sp>
      <p:sp>
        <p:nvSpPr>
          <p:cNvPr id="9" name="Textbox4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LQAAcBcAAAg0AADBGwAAECAAACYAAAAIAAAA//////////8="/>
              </a:ext>
            </a:extLst>
          </p:cNvSpPr>
          <p:nvPr/>
        </p:nvSpPr>
        <p:spPr>
          <a:xfrm>
            <a:off x="7315200" y="3810000"/>
            <a:ext cx="114300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/>
              <a:t>30ft</a:t>
            </a:r>
            <a:endParaRPr sz="4000"/>
          </a:p>
        </p:txBody>
      </p:sp>
      <p:sp>
        <p:nvSpPr>
          <p:cNvPr id="10" name="Line1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AAAAApaAAAAAQAAACMAAAAjAAAAIwAAAB4AAAACAAAAZAAAAGQAAAAC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B4LQAAmA0AAHgtAAB4HgAAEAAAACYAAAAIAAAA//////////8="/>
              </a:ext>
            </a:extLst>
          </p:cNvSpPr>
          <p:nvPr/>
        </p:nvSpPr>
        <p:spPr>
          <a:xfrm>
            <a:off x="7391400" y="2209800"/>
            <a:ext cx="0" cy="2743200"/>
          </a:xfrm>
          <a:prstGeom prst="line">
            <a:avLst/>
          </a:prstGeom>
          <a:noFill/>
          <a:ln w="57150" cap="flat" cmpd="sng" algn="ctr">
            <a:solidFill>
              <a:schemeClr val="bg2"/>
            </a:solidFill>
            <a:prstDash val="solid"/>
            <a:headEnd type="triangle" w="med" len="med"/>
            <a:tailEnd type="triangle" w="med" len="med"/>
          </a:ln>
          <a:effectLst/>
        </p:spPr>
      </p:sp>
      <p:sp>
        <p:nvSpPr>
          <p:cNvPr id="11" name="Line2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AAAAApaAAAAAQAAACMAAAAjAAAAIwAAAB4AAAACAAAAZAAAAGQAAAAC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AALQAAsBMAAPg0AACwEwAAEAAAACYAAAAIAAAA//////////8="/>
              </a:ext>
            </a:extLst>
          </p:cNvSpPr>
          <p:nvPr/>
        </p:nvSpPr>
        <p:spPr>
          <a:xfrm>
            <a:off x="7315200" y="3200400"/>
            <a:ext cx="1295400" cy="0"/>
          </a:xfrm>
          <a:prstGeom prst="line">
            <a:avLst/>
          </a:prstGeom>
          <a:noFill/>
          <a:ln w="57150" cap="flat" cmpd="sng" algn="ctr">
            <a:solidFill>
              <a:schemeClr val="bg2"/>
            </a:solidFill>
            <a:prstDash val="solid"/>
            <a:headEnd type="triangle" w="med" len="med"/>
            <a:tailEnd type="triangle" w="med" len="med"/>
          </a:ln>
          <a:effectLst/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8" grpId="0" animBg="1" advAuto="0"/>
      <p:bldP spid="9" grpId="0" animBg="1" advAuto="0"/>
      <p:bldP spid="10" grpId="0" animBg="1" advAuto="0"/>
      <p:bldP spid="11" grpId="0" animBg="1" advAuto="0"/>
    </p:bldLst>
    <p:extLst>
      <p:ext uri="smNativeData">
        <pr:smNativeData xmlns:pr="smNativeData" val="hhK2XAUAAAAFAAAA/f///wEAAAACAAAACAAAAAAAAAAAAAAAAAAAAAsAAAD9////AQAAAAIAAAAIAAAAAAAAAAAAAAAAAAAAEQAAAP3///8BAAAAAgAAAAgAAAAAAAAAAAAAAAAAAAAXAAAA/f///wEAAAACAAAAAgAAAAAAAAAAAAAAAAAAAB0AAAD9////AQAAAAIAAAACAAAAAAAAAAAAAAAAAAAA"/>
      </p:ext>
    </p:extLst>
  </p:timing>
</p:sld>
</file>

<file path=ppt/slides/slide2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ONx43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AAAAACYAAAAIAAAAAQAAAAAAAAA="/>
              </a:ext>
            </a:extLst>
          </p:cNvSpPr>
          <p:nvPr>
            <p:ph type="dt" sz="quarter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GJ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AgAA7gIAALU2AADmCgAAEAAAACYAAAAIAAAAAQAAAAAAAAA="/>
              </a:ext>
            </a:extLst>
          </p:cNvSpPr>
          <p:nvPr>
            <p:ph type="title"/>
          </p:nvPr>
        </p:nvSpPr>
        <p:spPr>
          <a:xfrm>
            <a:off x="468630" y="476250"/>
            <a:ext cx="8424545" cy="12954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sz="3600"/>
              <a:t>Indices Are Used in Volume Problems to Show the Units Used Are Cubed</a:t>
            </a:r>
            <a:endParaRPr sz="3600"/>
          </a:p>
        </p:txBody>
      </p:sp>
      <p:sp>
        <p:nvSpPr>
          <p:cNvPr id="5" name="Textbox2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JB0vQ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AQAArQwAANMxAABGKAAAECAAACYAAAAIAAAA//////////8="/>
              </a:ext>
            </a:extLst>
          </p:cNvSpPr>
          <p:nvPr/>
        </p:nvSpPr>
        <p:spPr>
          <a:xfrm>
            <a:off x="250825" y="2060575"/>
            <a:ext cx="7848600" cy="4486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>
                <a:solidFill>
                  <a:schemeClr val="folHlink"/>
                </a:solidFill>
              </a:rPr>
              <a:t>Length x width x height = volume</a:t>
            </a:r>
            <a:endParaRPr sz="3600">
              <a:solidFill>
                <a:schemeClr val="folHlink"/>
              </a:solidFill>
            </a:endParaRPr>
          </a:p>
          <a:p>
            <a:pPr/>
            <a:r>
              <a:rPr sz="3600"/>
              <a:t>A box is a rectangle</a:t>
            </a:r>
            <a:endParaRPr sz="3600"/>
          </a:p>
          <a:p>
            <a:pPr/>
            <a:r>
              <a:rPr sz="3600"/>
              <a:t>Length = 10 cm.</a:t>
            </a:r>
            <a:endParaRPr sz="3600"/>
          </a:p>
          <a:p>
            <a:pPr/>
            <a:r>
              <a:rPr sz="3600"/>
              <a:t>Width = 10 cm.</a:t>
            </a:r>
            <a:endParaRPr sz="3600"/>
          </a:p>
          <a:p>
            <a:pPr/>
            <a:r>
              <a:rPr sz="3600"/>
              <a:t>Height = 20 cm.</a:t>
            </a:r>
            <a:endParaRPr sz="3600"/>
          </a:p>
          <a:p>
            <a:pPr>
              <a:defRPr sz="3600"/>
            </a:pPr>
          </a:p>
          <a:p>
            <a:pPr>
              <a:defRPr sz="3600"/>
            </a:pPr>
          </a:p>
          <a:p>
            <a:pPr/>
            <a:r>
              <a:rPr sz="3600"/>
              <a:t>Volume = 20 x 10 x 10 = 2,000 cm.</a:t>
            </a:r>
            <a:endParaRPr sz="3600"/>
          </a:p>
        </p:txBody>
      </p:sp>
      <p:sp>
        <p:nvSpPr>
          <p:cNvPr id="6" name="Textbox1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JCSww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bKQAARiMAABUsAAB4JgAAECAAACYAAAAIAAAA//////////8="/>
              </a:ext>
            </a:extLst>
          </p:cNvSpPr>
          <p:nvPr/>
        </p:nvSpPr>
        <p:spPr>
          <a:xfrm>
            <a:off x="6804025" y="5734050"/>
            <a:ext cx="361950" cy="519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>
                <a:solidFill>
                  <a:srgbClr val="FF0000"/>
                </a:solidFill>
              </a:rPr>
              <a:t>3</a:t>
            </a:r>
            <a:endParaRPr sz="2800">
              <a:solidFill>
                <a:srgbClr val="FF0000"/>
              </a:solidFill>
            </a:endParaRPr>
          </a:p>
        </p:txBody>
      </p:sp>
      <p:sp>
        <p:nvSpPr>
          <p:cNvPr id="7" name="AutoShape1"/>
          <p:cNvSpPr>
            <a:extLst>
              <a:ext uri="smNativeData">
                <pr:smNativeData xmlns:pr="smNativeData" val="SMDATA_13_hhK2XBMAAAAlAAAAcQAAAA0AAAAAkAAAAEgAAACQAAAASAAAAAAAAAABAAAAAAAAAAEAAABQAAAAAAAAAAAA0D8AAAAAAADgPwAAAAAAAOA/AAAAAAAA4D8AAAAAAADgPwAAAAAAAOA/AAAAAAAA4D8AAAAAAADgPwAAAAAAAOA/AAAAAAAA4D8CAAAAjAAAAAEAAAAAAAAAAP//CzMz/wgyAAAAAAAAAAAAAAAAAAAAAAAAAAAAAAAAAAAAeAAAAAEAAABAAAAAAAAAAAAAAABaAAAAAAAAAAAAAAAAAAAAAAAAAAAAAAAAAAAAAAAAAAAAAAAAAAAAAAAAAAAAAAAAAAAAAAAAAAAAAAAAAAAAAAAAAAAAAAAAAAAAFAAAADwAAAABAAAAAAAAAP///wkPAAAAAQAAACMAAAAjAAAAIwAAAB4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EAAAAAQAAAAAAAAAAAAAAAAAAAAAAAAAAAAAAAAAAAAAAAAAAAAAAAn9/fwAAAAADzMzMAMDA/wB/f38AAAAAAAAAAAAAAAAAAAAAAAAAAAAhAAAAGAAAABQAAAC4KQAAwBIAACEyAAA4IgAAECAAACYAAAAIAAAA//////////8="/>
              </a:ext>
            </a:extLst>
          </p:cNvSpPr>
          <p:nvPr/>
        </p:nvSpPr>
        <p:spPr>
          <a:xfrm>
            <a:off x="6781800" y="3048000"/>
            <a:ext cx="1367155" cy="2514600"/>
          </a:xfrm>
          <a:prstGeom prst="cube">
            <a:avLst>
              <a:gd name="adj" fmla="val 25000"/>
            </a:avLst>
          </a:prstGeom>
          <a:solidFill>
            <a:schemeClr val="tx2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</a:p>
        </p:txBody>
      </p:sp>
      <p:sp>
        <p:nvSpPr>
          <p:cNvPr id="8" name="Line1"/>
          <p:cNvSpPr>
            <a:extLst>
              <a:ext uri="smNativeData">
                <pr:smNativeData xmlns:pr="smNativeData" val="SMDATA_13_hhK2XBMAAAAlAAAACgAAAA0AAAAAkAAAAEgAAACQAAAASAAAAAAAAAAAAAAAAg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AAAAApaAAAAAQAAACMAAAAjAAAAIwAAAB4AAAACAAAAZAAAAGQAAAAC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DQQ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DQLwAAMBsAAKAyAAAAHgAAEAAAACYAAAAIAAAA//////////8="/>
              </a:ext>
            </a:extLst>
          </p:cNvSpPr>
          <p:nvPr/>
        </p:nvSpPr>
        <p:spPr>
          <a:xfrm flipV="1">
            <a:off x="7772400" y="4419600"/>
            <a:ext cx="457200" cy="457200"/>
          </a:xfrm>
          <a:prstGeom prst="line">
            <a:avLst/>
          </a:prstGeom>
          <a:noFill/>
          <a:ln w="57150" cap="flat" cmpd="sng" algn="ctr">
            <a:solidFill>
              <a:schemeClr val="bg2"/>
            </a:solidFill>
            <a:prstDash val="solid"/>
            <a:headEnd type="triangle" w="med" len="med"/>
            <a:tailEnd type="triangle" w="med" len="med"/>
          </a:ln>
          <a:effectLst/>
        </p:spPr>
      </p:sp>
      <p:sp>
        <p:nvSpPr>
          <p:cNvPr id="9" name="Line2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AAAAApaAAAAAQAAACMAAAAjAAAAIwAAAB4AAAACAAAAZAAAAGQAAAAC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C4KQAAaB8AANAvAABoHwAAEAAAACYAAAAIAAAA//////////8="/>
              </a:ext>
            </a:extLst>
          </p:cNvSpPr>
          <p:nvPr/>
        </p:nvSpPr>
        <p:spPr>
          <a:xfrm>
            <a:off x="6781800" y="5105400"/>
            <a:ext cx="990600" cy="0"/>
          </a:xfrm>
          <a:prstGeom prst="line">
            <a:avLst/>
          </a:prstGeom>
          <a:noFill/>
          <a:ln w="57150" cap="flat" cmpd="sng" algn="ctr">
            <a:solidFill>
              <a:schemeClr val="bg2"/>
            </a:solidFill>
            <a:prstDash val="solid"/>
            <a:headEnd type="triangle" w="med" len="med"/>
            <a:tailEnd type="triangle" w="med" len="med"/>
          </a:ln>
          <a:effectLst/>
        </p:spPr>
      </p:sp>
      <p:sp>
        <p:nvSpPr>
          <p:cNvPr id="10" name="Line3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AAAAApaAAAAAQAAACMAAAAjAAAAIwAAAB4AAAACAAAAZAAAAGQAAAAC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Bo1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AgKwAAGBUAACArAAA4IgAAEAAAACYAAAAIAAAA//////////8="/>
              </a:ext>
            </a:extLst>
          </p:cNvSpPr>
          <p:nvPr/>
        </p:nvSpPr>
        <p:spPr>
          <a:xfrm>
            <a:off x="7010400" y="3429000"/>
            <a:ext cx="0" cy="2133600"/>
          </a:xfrm>
          <a:prstGeom prst="line">
            <a:avLst/>
          </a:prstGeom>
          <a:noFill/>
          <a:ln w="57150" cap="flat" cmpd="sng" algn="ctr">
            <a:solidFill>
              <a:schemeClr val="bg2"/>
            </a:solidFill>
            <a:prstDash val="solid"/>
            <a:headEnd type="triangle" w="med" len="med"/>
            <a:tailEnd type="triangle" w="med" len="med"/>
          </a:ln>
          <a:effectLst/>
        </p:spPr>
      </p:sp>
      <p:sp>
        <p:nvSpPr>
          <p:cNvPr id="11" name="Textbox5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Q0BI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MgAA6BcAAGo2AAA5HAAAECAAACYAAAAIAAAA//////////8="/>
              </a:ext>
            </a:extLst>
          </p:cNvSpPr>
          <p:nvPr/>
        </p:nvSpPr>
        <p:spPr>
          <a:xfrm>
            <a:off x="8153400" y="3886200"/>
            <a:ext cx="69215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/>
              <a:t>10</a:t>
            </a:r>
            <a:endParaRPr sz="4000"/>
          </a:p>
        </p:txBody>
      </p:sp>
      <p:sp>
        <p:nvSpPr>
          <p:cNvPr id="12" name="Textbox3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cGB1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JQAAEB0AAEopAABhIQAAECAAACYAAAAIAAAA//////////8="/>
              </a:ext>
            </a:extLst>
          </p:cNvSpPr>
          <p:nvPr/>
        </p:nvSpPr>
        <p:spPr>
          <a:xfrm>
            <a:off x="6019800" y="4724400"/>
            <a:ext cx="69215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/>
              <a:t>10</a:t>
            </a:r>
            <a:endParaRPr sz="4000"/>
          </a:p>
        </p:txBody>
      </p:sp>
      <p:sp>
        <p:nvSpPr>
          <p:cNvPr id="13" name="Textbox4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CUAJ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KwAAkBUAAGIvAADhGQAAECAAACYAAAAIAAAA//////////8="/>
              </a:ext>
            </a:extLst>
          </p:cNvSpPr>
          <p:nvPr/>
        </p:nvSpPr>
        <p:spPr>
          <a:xfrm>
            <a:off x="7010400" y="3505200"/>
            <a:ext cx="69215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>
                <a:solidFill>
                  <a:schemeClr val="bg2"/>
                </a:solidFill>
              </a:rPr>
              <a:t>20</a:t>
            </a:r>
            <a:endParaRPr sz="40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8" grpId="0" animBg="1" advAuto="0"/>
      <p:bldP spid="9" grpId="0" animBg="1" advAuto="0"/>
      <p:bldP spid="10" grpId="0" animBg="1" advAuto="0"/>
      <p:bldP spid="11" grpId="0" animBg="1" advAuto="0"/>
      <p:bldP spid="12" grpId="0" animBg="1" advAuto="0"/>
      <p:bldP spid="13" grpId="0" animBg="1" advAuto="0"/>
    </p:bldLst>
    <p:extLst>
      <p:ext uri="smNativeData">
        <pr:smNativeData xmlns:pr="smNativeData" val="hhK2XAcAAAAFAAAA/f///wEAAAACAAAACAAAAAAAAAAAAAAAAAAAAAsAAAD9////AQAAAAIAAAAIAAAAAAAAAAAAAAAAAAAAEQAAAP3///8BAAAAAgAAAAgAAAAAAAAAAAAAAAAAAAAXAAAA/f///wEAAAACAAAACAAAAAAAAAAAAAAAAAAAAB0AAAD9////AQAAAAIAAAAIAAAAAAAAAAAAAAAAAAAAIwAAAP3///8BAAAAAgAAAAgAAAAAAAAAAAAAAAAAAAApAAAA/f///wEAAAACAAAACAAAAAAAAAAAAAAAAAAAAA=="/>
      </p:ext>
    </p:extLst>
  </p:timing>
</p:sld>
</file>

<file path=ppt/slides/slide2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AAAAACYAAAAIAAAAAQAAAAAAAAA="/>
              </a:ext>
            </a:extLst>
          </p:cNvSpPr>
          <p:nvPr>
            <p:ph type="dt" sz="quarter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F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IIx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2BAAAfgIAAAY0AAB2CgAAEAAAACYAAAAIAAAAAQAAAAAAAAA="/>
              </a:ext>
            </a:extLst>
          </p:cNvSpPr>
          <p:nvPr>
            <p:ph type="title"/>
          </p:nvPr>
        </p:nvSpPr>
        <p:spPr>
          <a:xfrm>
            <a:off x="684530" y="405130"/>
            <a:ext cx="7772400" cy="12954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sz="3600"/>
              <a:t>Here Are Some Areas</a:t>
            </a:r>
            <a:br/>
            <a:r>
              <a:rPr sz="3600"/>
              <a:t>Change The Units To Indices</a:t>
            </a:r>
            <a:endParaRPr sz="3600"/>
          </a:p>
        </p:txBody>
      </p:sp>
      <p:sp>
        <p:nvSpPr>
          <p:cNvPr id="5" name="Textbox2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Poi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BwAAxgwAACgyAADiIgAAECAAACYAAAAIAAAA//////////8="/>
              </a:ext>
            </a:extLst>
          </p:cNvSpPr>
          <p:nvPr/>
        </p:nvSpPr>
        <p:spPr>
          <a:xfrm>
            <a:off x="1295400" y="2076450"/>
            <a:ext cx="6858000" cy="35941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40 cm squared = 40 cm.</a:t>
            </a:r>
            <a:endParaRPr sz="4400"/>
          </a:p>
          <a:p>
            <a:pPr/>
            <a:r>
              <a:rPr sz="4400"/>
              <a:t>56 sq. m = 56 m.</a:t>
            </a:r>
            <a:endParaRPr sz="4400"/>
          </a:p>
          <a:p>
            <a:pPr/>
            <a:r>
              <a:rPr sz="4400"/>
              <a:t>38 m. squared = 38 m.</a:t>
            </a:r>
            <a:endParaRPr sz="4400"/>
          </a:p>
          <a:p>
            <a:pPr/>
            <a:r>
              <a:rPr sz="4400"/>
              <a:t>56 sq. mm. = 56 mm.</a:t>
            </a:r>
            <a:r>
              <a:rPr sz="5400"/>
              <a:t>   </a:t>
            </a:r>
            <a:endParaRPr sz="5400"/>
          </a:p>
          <a:p>
            <a:pPr/>
            <a:r>
              <a:rPr sz="4400"/>
              <a:t> </a:t>
            </a:r>
            <a:endParaRPr sz="4400"/>
          </a:p>
        </p:txBody>
      </p:sp>
      <p:sp>
        <p:nvSpPr>
          <p:cNvPr id="6" name="Textbox1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KAAArQwAAForAAA+EAAAECAAACYAAAAIAAAA//////////8="/>
              </a:ext>
            </a:extLst>
          </p:cNvSpPr>
          <p:nvPr/>
        </p:nvSpPr>
        <p:spPr>
          <a:xfrm>
            <a:off x="6659880" y="2060575"/>
            <a:ext cx="38735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>
                <a:solidFill>
                  <a:srgbClr val="FF0000"/>
                </a:solidFill>
              </a:rPr>
              <a:t>2</a:t>
            </a:r>
            <a:endParaRPr sz="3200">
              <a:solidFill>
                <a:srgbClr val="FF0000"/>
              </a:solidFill>
            </a:endParaRPr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HCi7A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HgAAqRAAACohAAA6FAAAECAAACYAAAAIAAAA//////////8="/>
              </a:ext>
            </a:extLst>
          </p:cNvSpPr>
          <p:nvPr/>
        </p:nvSpPr>
        <p:spPr>
          <a:xfrm>
            <a:off x="5003800" y="2708275"/>
            <a:ext cx="38735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>
                <a:solidFill>
                  <a:srgbClr val="FF0000"/>
                </a:solidFill>
              </a:rPr>
              <a:t>2</a:t>
            </a:r>
            <a:endParaRPr sz="3200">
              <a:solidFill>
                <a:srgbClr val="FF0000"/>
              </a:solidFill>
            </a:endParaR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JgAAqBQAALIoAAA4GAAAECAAACYAAAAIAAAA//////////8="/>
              </a:ext>
            </a:extLst>
          </p:cNvSpPr>
          <p:nvPr/>
        </p:nvSpPr>
        <p:spPr>
          <a:xfrm>
            <a:off x="6228080" y="3357880"/>
            <a:ext cx="387350" cy="5791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>
                <a:solidFill>
                  <a:srgbClr val="FF0000"/>
                </a:solidFill>
              </a:rPr>
              <a:t>2</a:t>
            </a:r>
            <a:endParaRPr sz="3200">
              <a:solidFill>
                <a:srgbClr val="FF0000"/>
              </a:solidFill>
            </a:endParaRPr>
          </a:p>
        </p:txBody>
      </p:sp>
      <p:sp>
        <p:nvSpPr>
          <p:cNvPr id="9" name="Textbox3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8JAAAhxkAAF4nAAAYHQAAECAAACYAAAAIAAAA//////////8="/>
              </a:ext>
            </a:extLst>
          </p:cNvSpPr>
          <p:nvPr/>
        </p:nvSpPr>
        <p:spPr>
          <a:xfrm>
            <a:off x="6012180" y="4149725"/>
            <a:ext cx="38735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>
                <a:solidFill>
                  <a:srgbClr val="FF0000"/>
                </a:solidFill>
              </a:rPr>
              <a:t>2</a:t>
            </a:r>
            <a:endParaRPr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7" grpId="0" animBg="1" advAuto="0"/>
      <p:bldP spid="8" grpId="0" animBg="1" advAuto="0"/>
      <p:bldP spid="9" grpId="0" animBg="1" advAuto="0"/>
    </p:bldLst>
    <p:extLst>
      <p:ext uri="smNativeData">
        <pr:smNativeData xmlns:pr="smNativeData" val="hhK2XAQAAAAFAAAA/f///wEAAAACAAAAAgAAAAAAAAAAAAAAAAAAAAsAAAD9////AQAAAAIAAAACAAAAAAAAAAAAAAAAAAAAEQAAAP3///8BAAAAAgAAAAIAAAAAAAAAAAAAAAAAAAAXAAAA/f///wEAAAACAAAAAgAAAAAAAAAAAAAAAAAAAA=="/>
      </p:ext>
    </p:extLst>
  </p:timing>
</p:sld>
</file>

<file path=ppt/slides/slide2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HAwfA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AAAAACYAAAAIAAAAAQAAAAAAAAA="/>
              </a:ext>
            </a:extLst>
          </p:cNvSpPr>
          <p:nvPr>
            <p:ph type="dt" sz="quarter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IAH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AgAAWAIAAEI2AABQCgAAEAAAACYAAAAIAAAAAQAAAAAAAAA="/>
              </a:ext>
            </a:extLst>
          </p:cNvSpPr>
          <p:nvPr>
            <p:ph type="title"/>
          </p:nvPr>
        </p:nvSpPr>
        <p:spPr>
          <a:xfrm>
            <a:off x="468630" y="381000"/>
            <a:ext cx="8351520" cy="12954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sz="3600"/>
              <a:t>Here Are Some Volumes</a:t>
            </a:r>
            <a:br/>
            <a:r>
              <a:rPr sz="3600"/>
              <a:t>Change The Units To Indices</a:t>
            </a:r>
            <a:endParaRPr sz="3600"/>
          </a:p>
        </p:txBody>
      </p:sp>
      <p:sp>
        <p:nvSpPr>
          <p:cNvPr id="5" name="Textbox2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BwAAxgwAAEA4AADiIgAAECAAACYAAAAIAAAA//////////8="/>
              </a:ext>
            </a:extLst>
          </p:cNvSpPr>
          <p:nvPr/>
        </p:nvSpPr>
        <p:spPr>
          <a:xfrm>
            <a:off x="1295400" y="2076450"/>
            <a:ext cx="7848600" cy="35941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30 km cubed = 30 km.</a:t>
            </a:r>
            <a:endParaRPr sz="4400"/>
          </a:p>
          <a:p>
            <a:pPr/>
            <a:r>
              <a:rPr sz="4400"/>
              <a:t>26 cu. mm = 26 mm.</a:t>
            </a:r>
            <a:endParaRPr sz="4400"/>
          </a:p>
          <a:p>
            <a:pPr/>
            <a:r>
              <a:rPr sz="4400"/>
              <a:t>44 m. cubed = 44 m.</a:t>
            </a:r>
            <a:endParaRPr sz="4400"/>
          </a:p>
          <a:p>
            <a:pPr/>
            <a:r>
              <a:rPr sz="4400"/>
              <a:t>56 cu. cm. = 56 cm</a:t>
            </a:r>
            <a:r>
              <a:rPr sz="5400"/>
              <a:t>.   </a:t>
            </a:r>
            <a:endParaRPr sz="5400"/>
          </a:p>
          <a:p>
            <a:pPr/>
            <a:r>
              <a:rPr sz="4400"/>
              <a:t> </a:t>
            </a:r>
            <a:endParaRPr sz="4400"/>
          </a:p>
        </p:txBody>
      </p:sp>
      <p:sp>
        <p:nvSpPr>
          <p:cNvPr id="6" name="Textbox1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DJgAArQwAACUpAAA+EAAAECAAACYAAAAIAAAA//////////8="/>
              </a:ext>
            </a:extLst>
          </p:cNvSpPr>
          <p:nvPr/>
        </p:nvSpPr>
        <p:spPr>
          <a:xfrm>
            <a:off x="6301105" y="2060575"/>
            <a:ext cx="38735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>
                <a:solidFill>
                  <a:srgbClr val="FF0000"/>
                </a:solidFill>
              </a:rPr>
              <a:t>3</a:t>
            </a:r>
            <a:endParaRPr sz="3200">
              <a:solidFill>
                <a:srgbClr val="FF0000"/>
              </a:solidFill>
            </a:endParaRPr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DUlFD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JAAAHBEAAHomAACtFAAAECAAACYAAAAIAAAA//////////8="/>
              </a:ext>
            </a:extLst>
          </p:cNvSpPr>
          <p:nvPr/>
        </p:nvSpPr>
        <p:spPr>
          <a:xfrm>
            <a:off x="5867400" y="2781300"/>
            <a:ext cx="38735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>
                <a:solidFill>
                  <a:srgbClr val="FF0000"/>
                </a:solidFill>
              </a:rPr>
              <a:t>3</a:t>
            </a:r>
            <a:endParaRPr sz="3200">
              <a:solidFill>
                <a:srgbClr val="FF0000"/>
              </a:solidFill>
            </a:endParaR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G1N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oIwAAGBUAAAomAACpGAAAECAAACYAAAAIAAAA//////////8="/>
              </a:ext>
            </a:extLst>
          </p:cNvSpPr>
          <p:nvPr/>
        </p:nvSpPr>
        <p:spPr>
          <a:xfrm>
            <a:off x="5796280" y="3429000"/>
            <a:ext cx="38735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>
                <a:solidFill>
                  <a:srgbClr val="FF0000"/>
                </a:solidFill>
              </a:rPr>
              <a:t>3</a:t>
            </a:r>
            <a:endParaRPr sz="3200">
              <a:solidFill>
                <a:srgbClr val="FF0000"/>
              </a:solidFill>
            </a:endParaRPr>
          </a:p>
        </p:txBody>
      </p:sp>
      <p:sp>
        <p:nvSpPr>
          <p:cNvPr id="9" name="Textbox3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LAWrQ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3IwAA+BkAAJklAACIHQAAECAAACYAAAAIAAAA//////////8="/>
              </a:ext>
            </a:extLst>
          </p:cNvSpPr>
          <p:nvPr/>
        </p:nvSpPr>
        <p:spPr>
          <a:xfrm>
            <a:off x="5724525" y="4221480"/>
            <a:ext cx="387350" cy="5791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>
                <a:solidFill>
                  <a:srgbClr val="FF0000"/>
                </a:solidFill>
              </a:rPr>
              <a:t>3</a:t>
            </a:r>
            <a:endParaRPr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7" grpId="0" animBg="1" advAuto="0"/>
      <p:bldP spid="8" grpId="0" animBg="1" advAuto="0"/>
      <p:bldP spid="9" grpId="0" animBg="1" advAuto="0"/>
    </p:bldLst>
    <p:extLst>
      <p:ext uri="smNativeData">
        <pr:smNativeData xmlns:pr="smNativeData" val="hhK2XAQAAAAFAAAA/f///wEAAAACAAAAAgAAAAAAAAAAAAAAAAAAAAsAAAD9////AQAAAAIAAAACAAAAAAAAAAAAAAAAAAAAEQAAAP3///8BAAAAAgAAAAIAAAAAAAAAAAAAAAAAAAAXAAAA/f///wEAAAACAAAAAgAAAAAAAAAAAAAAAAAAAA=="/>
      </p:ext>
    </p:ext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AIBwAAcCYAAMASAABAKQAAAAAAACYAAAAIAAAAAQAAAAAAAAA="/>
              </a:ext>
            </a:extLst>
          </p:cNvSpPr>
          <p:nvPr>
            <p:ph type="dt" sz="quarter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AIFgAAcCYAANgn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B42AAA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CwBAAAoAUAAIA0AACoDAAAEAAAACYAAAAIAAAAAQAAAAAAAAA="/>
              </a:ext>
            </a:extLst>
          </p:cNvSpPr>
          <p:nvPr>
            <p:ph type="title"/>
          </p:nvPr>
        </p:nvSpPr>
        <p:spPr>
          <a:xfrm>
            <a:off x="762000" y="914400"/>
            <a:ext cx="7772400" cy="11430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t>Definition of an Index</a:t>
            </a:r>
          </a:p>
        </p:txBody>
      </p:sp>
      <p:sp>
        <p:nvSpPr>
          <p:cNvPr id="5" name="SlideText1"/>
          <p:cNvSpPr>
            <a:spLocks noGrp="1" noChangeArrowheads="1"/>
            <a:extLst>
              <a:ext uri="smNativeData">
                <pr:smNativeData xmlns:pr="smNativeData" val="SMDATA_13_hhK2XBMAAAAlAAAAZA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AYBgAAiA4AAOg1AADHFQAAEAAAACYAAAAIAAAAAQAAAAAAAAA="/>
              </a:ext>
            </a:extLst>
          </p:cNvSpPr>
          <p:nvPr>
            <p:ph type="body" idx="1"/>
          </p:nvPr>
        </p:nvSpPr>
        <p:spPr>
          <a:xfrm>
            <a:off x="990600" y="2362200"/>
            <a:ext cx="7772400" cy="11779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sz="3600"/>
              <a:t>An index tells how many times the base number is multiplied by itself. </a:t>
            </a:r>
            <a:endParaRPr sz="3600"/>
          </a:p>
        </p:txBody>
      </p:sp>
      <p:sp>
        <p:nvSpPr>
          <p:cNvPr id="6" name="Textbox1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DA8vQM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CYHAAA2BgAAHohAABqIgAAECAAACYAAAAIAAAA//////////8="/>
              </a:ext>
            </a:extLst>
          </p:cNvSpPr>
          <p:nvPr/>
        </p:nvSpPr>
        <p:spPr>
          <a:xfrm>
            <a:off x="4648200" y="4038600"/>
            <a:ext cx="7937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3</a:t>
            </a:r>
            <a:endParaRPr sz="9600"/>
          </a:p>
        </p:txBody>
      </p:sp>
      <p:sp>
        <p:nvSpPr>
          <p:cNvPr id="7" name="Textbox2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JC2AAM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BIIQAA2BgAACIkAACIHQAAECAAACYAAAAIAAAA//////////8="/>
              </a:ext>
            </a:extLst>
          </p:cNvSpPr>
          <p:nvPr/>
        </p:nvSpPr>
        <p:spPr>
          <a:xfrm>
            <a:off x="5410200" y="4038600"/>
            <a:ext cx="46355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rgbClr val="FF0000"/>
                </a:solidFill>
              </a:rPr>
              <a:t>4</a:t>
            </a:r>
            <a:endParaRPr sz="4400">
              <a:solidFill>
                <a:srgbClr val="FF0000"/>
              </a:solidFill>
            </a:endParaRPr>
          </a:p>
        </p:txBody>
      </p:sp>
      <p:sp>
        <p:nvSpPr>
          <p:cNvPr id="8" name="Line1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AD//wt4AAAAAQAAACMAAAAjAAAAIwAAAB4AAAAAAAAAZAAAAGQAAAAC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JwHAAAMAAAAEAAAAAAAAAAAAAAAAAAAAAAAAAAeAAAAaAAAAAAAAAAAAAAAAAAAAAAAAAAAAAAAECcAABAnAAAAAAAAAAAAAAAAAAAAAAAAAAAAAAAAAAAAAAAAAAAAABQAAAAAAAAAwMD/AAAAAABkAAAAMgAAAAAAAABkAAAAAAAAAH9/fwAKAAAAHwAAAFQAAAAAzMwFMzP/AQAAAAAAAAAAAAAAAAAAAAAAAAAAAAAAAAAAAAAAAAAAAP//BH9/fwAAAAADzMzMAMDA/wB/f38AAAAAAAAAAAAAAAAAAAAAAAAAAAAhAAAAGAAAABQAAAAIFgAAeB4AAKgbAAB4HgAAEAAAACYAAAAIAAAA//////////8="/>
              </a:ext>
            </a:extLst>
          </p:cNvSpPr>
          <p:nvPr/>
        </p:nvSpPr>
        <p:spPr>
          <a:xfrm>
            <a:off x="3581400" y="4953000"/>
            <a:ext cx="914400" cy="0"/>
          </a:xfrm>
          <a:prstGeom prst="line">
            <a:avLst/>
          </a:prstGeom>
          <a:noFill/>
          <a:ln w="76200" cap="flat" cmpd="sng" algn="ctr">
            <a:solidFill>
              <a:schemeClr val="tx2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9" name="Line2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AD//wt4AAAAAQAAACMAAAAjAAAAIwAAAB4AAAAAAAAAZAAAAGQAAAAC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NFDAAAMAAAAEAAAAAAAAAAAAAAAAAAAAAAAAAAeAAAAaAAAAAAAAAAAAAAAAAAAAAAAAAAAAAAAECcAABAnAAAAAAAAAAAAAAAAAAAAAAAAAAAAAAAAAAAAAAAAAAAAABQAAAAAAAAAwMD/AAAAAABkAAAAMgAAAAAAAABkAAAAAAAAAH9/fwAKAAAAHwAAAFQAAAAAzMwFMzP/AQAAAAAAAAAAAAAAAAAAAAAAAAAAAAAAAAAAAAAAAAAAAP//BH9/fwAAAAADzMzMAMDA/wB/f38AAAAAAAAAAAAAAAAAAAAAAAAAAAAhAAAAGAAAABQAAACQJAAAMBsAAMgoAAAwGwAAEAAAACYAAAAIAAAA//////////8="/>
              </a:ext>
            </a:extLst>
          </p:cNvSpPr>
          <p:nvPr/>
        </p:nvSpPr>
        <p:spPr>
          <a:xfrm flipH="1">
            <a:off x="5943600" y="4419600"/>
            <a:ext cx="685800" cy="0"/>
          </a:xfrm>
          <a:prstGeom prst="line">
            <a:avLst/>
          </a:prstGeom>
          <a:noFill/>
          <a:ln w="76200" cap="flat" cmpd="sng" algn="ctr">
            <a:solidFill>
              <a:schemeClr val="tx2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10" name="Textbox3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NA/aAM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CPDAAAoxsAAMQTAAD0HwAAECAAACYAAAAIAAAA//////////8="/>
              </a:ext>
            </a:extLst>
          </p:cNvSpPr>
          <p:nvPr/>
        </p:nvSpPr>
        <p:spPr>
          <a:xfrm>
            <a:off x="2041525" y="4492625"/>
            <a:ext cx="117157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/>
              <a:t>Base</a:t>
            </a:r>
            <a:endParaRPr sz="4000"/>
          </a:p>
        </p:txBody>
      </p:sp>
      <p:sp>
        <p:nvSpPr>
          <p:cNvPr id="11" name="Textbox4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BEBIAE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AXKgAA0xgAAFgyAAAkHQAAECAAACYAAAAIAAAA//////////8="/>
              </a:ext>
            </a:extLst>
          </p:cNvSpPr>
          <p:nvPr/>
        </p:nvSpPr>
        <p:spPr>
          <a:xfrm>
            <a:off x="6842125" y="4035425"/>
            <a:ext cx="134175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/>
              <a:t>Index</a:t>
            </a:r>
            <a:endParaRPr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  <p:extLst>
      <p:ext uri="smNativeData">
        <pr:smNativeData xmlns:pr="smNativeData" val="hhK2XAEAAAAFAAAA/////wEAAAAiAAAAAAAAAAAAAAAAAAAAAAAAAA=="/>
      </p:ext>
    </p:extLst>
  </p:timing>
</p:sld>
</file>

<file path=ppt/slides/slide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AIBwAAcCYAAMASAABAKQAAAAAAACYAAAAIAAAAAQAAAAAAAAA="/>
              </a:ext>
            </a:extLst>
          </p:cNvSpPr>
          <p:nvPr>
            <p:ph type="dt" sz="quarter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AIFgAAcCYAANgn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mxAAw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CgBQAAkAYAAHA1AACYDQAAEAAAACYAAAAIAAAAAQAAAAAAAAA="/>
              </a:ext>
            </a:extLst>
          </p:cNvSpPr>
          <p:nvPr>
            <p:ph type="title"/>
          </p:nvPr>
        </p:nvSpPr>
        <p:spPr>
          <a:xfrm>
            <a:off x="914400" y="1066800"/>
            <a:ext cx="7772400" cy="11430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t>What an Index Represents</a:t>
            </a:r>
          </a:p>
        </p:txBody>
      </p:sp>
      <p:sp>
        <p:nvSpPr>
          <p:cNvPr id="5" name="SlideText1"/>
          <p:cNvSpPr>
            <a:spLocks noGrp="1" noChangeArrowheads="1"/>
            <a:extLst>
              <a:ext uri="smNativeData">
                <pr:smNativeData xmlns:pr="smNativeData" val="SMDATA_13_hhK2XBMAAAAlAAAAZA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CwBAAA8A8AAIA0AAAvFwAAEAAAACYAAAAIAAAAAQAAAAAAAAA="/>
              </a:ext>
            </a:extLst>
          </p:cNvSpPr>
          <p:nvPr>
            <p:ph type="body" idx="1"/>
          </p:nvPr>
        </p:nvSpPr>
        <p:spPr>
          <a:xfrm>
            <a:off x="762000" y="2590800"/>
            <a:ext cx="7772400" cy="11779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sz="3600"/>
              <a:t>An index tells how many times the base number is multiplied by itself.</a:t>
            </a:r>
            <a:endParaRPr sz="3600"/>
          </a:p>
        </p:txBody>
      </p:sp>
      <p:sp>
        <p:nvSpPr>
          <p:cNvPr id="6" name="Textbox1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B4BAR8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DYCQAAyBkAABoOAADZIQAAECAAACYAAAAIAAAA//////////8="/>
              </a:ext>
            </a:extLst>
          </p:cNvSpPr>
          <p:nvPr/>
        </p:nvSpPr>
        <p:spPr>
          <a:xfrm>
            <a:off x="1600200" y="4191000"/>
            <a:ext cx="692150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8000"/>
              <a:t>3</a:t>
            </a:r>
            <a:endParaRPr sz="8000"/>
          </a:p>
        </p:txBody>
      </p:sp>
      <p:sp>
        <p:nvSpPr>
          <p:cNvPr id="7" name="Textbox3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AQDgAAYBgAAOoQAAAQHQAAECAAACYAAAAIAAAA//////////8="/>
              </a:ext>
            </a:extLst>
          </p:cNvSpPr>
          <p:nvPr/>
        </p:nvSpPr>
        <p:spPr>
          <a:xfrm>
            <a:off x="2286000" y="3962400"/>
            <a:ext cx="46355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rgbClr val="FF0000"/>
                </a:solidFill>
              </a:rPr>
              <a:t>4</a:t>
            </a:r>
            <a:endParaRPr sz="4400">
              <a:solidFill>
                <a:srgbClr val="FF0000"/>
              </a:solidFill>
            </a:endParaRPr>
          </a:p>
        </p:txBody>
      </p:sp>
      <p:sp>
        <p:nvSpPr>
          <p:cNvPr id="8" name="Textbox2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BoEAAAUBkAAOE1AABhIQAAECAAACYAAAAIAAAA//////////8="/>
              </a:ext>
            </a:extLst>
          </p:cNvSpPr>
          <p:nvPr/>
        </p:nvSpPr>
        <p:spPr>
          <a:xfrm>
            <a:off x="2667000" y="4114800"/>
            <a:ext cx="6091555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8000"/>
              <a:t>= 3 x 3 x 3 x 3</a:t>
            </a:r>
            <a:endParaRPr sz="8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"/>
                                        <p:tgtEl>
                                          <p:spTgt spid="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 animBg="1" advAuto="0"/>
    </p:bldLst>
    <p:extLst>
      <p:ext uri="smNativeData">
        <pr:smNativeData xmlns:pr="smNativeData" val="hhK2XAMAAAAFAAAA/v///wEAAAAJAAAAAAAAAAAAAAAAAAAAAAAAAAkAAAD/////AQAAAAkAAAAAAAAAAAAAAAAAAAAAAAAADgAAAP////8BAAAAIgAAAAAAAAAAAAAAAAAAAAAAAAA="/>
      </p:ext>
    </p:extLst>
  </p:timing>
</p:sld>
</file>

<file path=ppt/slides/slide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AIBwAAcCYAAMASAABAKQAAAAAAACYAAAAIAAAAAQAAAAAAAAA="/>
              </a:ext>
            </a:extLst>
          </p:cNvSpPr>
          <p:nvPr>
            <p:ph type="dt" sz="quarter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AIFgAAcCYAANgn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BIAwAACAcAABgzAAAQDgAAEAAAACYAAAAIAAAAAQAAAAAAAAA="/>
              </a:ext>
            </a:extLst>
          </p:cNvSpPr>
          <p:nvPr>
            <p:ph type="title"/>
          </p:nvPr>
        </p:nvSpPr>
        <p:spPr>
          <a:xfrm>
            <a:off x="533400" y="1143000"/>
            <a:ext cx="7772400" cy="11430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t>How to read an Index</a:t>
            </a:r>
          </a:p>
        </p:txBody>
      </p:sp>
      <p:sp>
        <p:nvSpPr>
          <p:cNvPr id="5" name="SlideText1"/>
          <p:cNvSpPr>
            <a:spLocks noGrp="1" noChangeArrowheads="1"/>
            <a:extLst>
              <a:ext uri="smNativeData">
                <pr:smNativeData xmlns:pr="smNativeData" val="SMDATA_13_hhK2XBMAAAAlAAAAZA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CgBQAAeA8AAHA1AAC3FgAAEAAAACYAAAAIAAAAAQAAAAAAAAA="/>
              </a:ext>
            </a:extLst>
          </p:cNvSpPr>
          <p:nvPr>
            <p:ph type="body" idx="1"/>
          </p:nvPr>
        </p:nvSpPr>
        <p:spPr>
          <a:xfrm>
            <a:off x="914400" y="2514600"/>
            <a:ext cx="7772400" cy="11779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sz="3600"/>
              <a:t>This index is read </a:t>
            </a:r>
            <a:r>
              <a:rPr sz="3600" i="1"/>
              <a:t>three to the power of four.</a:t>
            </a:r>
            <a:endParaRPr sz="3600" i="1"/>
          </a:p>
        </p:txBody>
      </p:sp>
      <p:sp>
        <p:nvSpPr>
          <p:cNvPr id="6" name="Textbox1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CYHAAA2BgAAHohAABqIgAAECAAACYAAAAIAAAA//////////8="/>
              </a:ext>
            </a:extLst>
          </p:cNvSpPr>
          <p:nvPr/>
        </p:nvSpPr>
        <p:spPr>
          <a:xfrm>
            <a:off x="4648200" y="4038600"/>
            <a:ext cx="7937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3</a:t>
            </a:r>
            <a:endParaRPr sz="9600"/>
          </a:p>
        </p:txBody>
      </p:sp>
      <p:sp>
        <p:nvSpPr>
          <p:cNvPr id="7" name="Textbox2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BIIQAA2BgAACIkAACIHQAAECAAACYAAAAIAAAA//////////8="/>
              </a:ext>
            </a:extLst>
          </p:cNvSpPr>
          <p:nvPr/>
        </p:nvSpPr>
        <p:spPr>
          <a:xfrm>
            <a:off x="5410200" y="4038600"/>
            <a:ext cx="46355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rgbClr val="FF0000"/>
                </a:solidFill>
              </a:rPr>
              <a:t>4</a:t>
            </a:r>
            <a:endParaRPr sz="4400">
              <a:solidFill>
                <a:srgbClr val="FF0000"/>
              </a:solidFill>
            </a:endParaRPr>
          </a:p>
        </p:txBody>
      </p:sp>
      <p:sp>
        <p:nvSpPr>
          <p:cNvPr id="8" name="Line1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AD//wt4AAAAAQAAACMAAAAjAAAAIwAAAB4AAAAAAAAAZAAAAGQAAAAC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MwFMzP/AQAAAAAAAAAAAAAAAAAAAAAAAAAAAAAAAAAAAAAAAAAAAP//BH9/fwAAAAADzMzMAMDA/wB/f38AAAAAAAAAAAAAAAAAAAAAAAAAAAAhAAAAGAAAABQAAAAIFgAAeB4AAKgbAAB4HgAAEAAAACYAAAAIAAAA//////////8="/>
              </a:ext>
            </a:extLst>
          </p:cNvSpPr>
          <p:nvPr/>
        </p:nvSpPr>
        <p:spPr>
          <a:xfrm>
            <a:off x="3581400" y="4953000"/>
            <a:ext cx="914400" cy="0"/>
          </a:xfrm>
          <a:prstGeom prst="line">
            <a:avLst/>
          </a:prstGeom>
          <a:noFill/>
          <a:ln w="76200" cap="flat" cmpd="sng" algn="ctr">
            <a:solidFill>
              <a:schemeClr val="tx2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9" name="Line2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AD//wt4AAAAAQAAACMAAAAjAAAAIwAAAB4AAAAAAAAAZAAAAGQAAAAC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MwFMzP/AQAAAAAAAAAAAAAAAAAAAAAAAAAAAAAAAAAAAAAAAAAAAP//BH9/fwAAAAADzMzMAMDA/wB/f38AAAAAAAAAAAAAAAAAAAAAAAAAAAAhAAAAGAAAABQAAACQJAAAMBsAAMgoAAAwGwAAEAAAACYAAAAIAAAA//////////8="/>
              </a:ext>
            </a:extLst>
          </p:cNvSpPr>
          <p:nvPr/>
        </p:nvSpPr>
        <p:spPr>
          <a:xfrm flipH="1">
            <a:off x="5943600" y="4419600"/>
            <a:ext cx="685800" cy="0"/>
          </a:xfrm>
          <a:prstGeom prst="line">
            <a:avLst/>
          </a:prstGeom>
          <a:noFill/>
          <a:ln w="76200" cap="flat" cmpd="sng" algn="ctr">
            <a:solidFill>
              <a:schemeClr val="tx2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10" name="Textbox3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CPDAAAoxsAAMQTAAD0HwAAECAAACYAAAAIAAAA//////////8="/>
              </a:ext>
            </a:extLst>
          </p:cNvSpPr>
          <p:nvPr/>
        </p:nvSpPr>
        <p:spPr>
          <a:xfrm>
            <a:off x="2041525" y="4492625"/>
            <a:ext cx="117157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/>
              <a:t>Base</a:t>
            </a:r>
            <a:endParaRPr sz="4000"/>
          </a:p>
        </p:txBody>
      </p:sp>
      <p:sp>
        <p:nvSpPr>
          <p:cNvPr id="11" name="Textbox4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MwFMzP/AQAAAAAAAAAAAAAAAAAAAAAAAAAAAAAAAAAAAAAAAAAA////An9/fwAAAAADzMzMAMDA/wB/f38AAAAAAAAAAAAAAAAAAAAAAAAAAAAhAAAAGAAAABQAAAAXKgAA0xgAACsyAAAkHQAAECAAACYAAAAIAAAA//////////8="/>
              </a:ext>
            </a:extLst>
          </p:cNvSpPr>
          <p:nvPr/>
        </p:nvSpPr>
        <p:spPr>
          <a:xfrm>
            <a:off x="6842125" y="4035425"/>
            <a:ext cx="131318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/>
              <a:t>index</a:t>
            </a:r>
            <a:endParaRPr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  <p:extLst>
      <p:ext uri="smNativeData">
        <pr:smNativeData xmlns:pr="smNativeData" val="hhK2XAEAAAAFAAAA/////wEAAAAiAAAAAAAAAAAAAAAAAAAAAAAAAA=="/>
      </p:ext>
    </p:extLst>
  </p:timing>
</p:sld>
</file>

<file path=ppt/slides/slide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AAAAACYAAAAIAAAAAQAAAAAAAAA="/>
              </a:ext>
            </a:extLst>
          </p:cNvSpPr>
          <p:nvPr>
            <p:ph type="dt" sz="quarter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IAwAAoAUAABgzAACoDAAAEAAAACYAAAAIAAAAAQAAAAAAAAA="/>
              </a:ext>
            </a:extLst>
          </p:cNvSpPr>
          <p:nvPr>
            <p:ph type="title"/>
          </p:nvPr>
        </p:nvSpPr>
        <p:spPr>
          <a:xfrm>
            <a:off x="533400" y="914400"/>
            <a:ext cx="7772400" cy="11430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t>How to read an Index</a:t>
            </a:r>
          </a:p>
        </p:txBody>
      </p:sp>
      <p:sp>
        <p:nvSpPr>
          <p:cNvPr id="5" name="SlideText1"/>
          <p:cNvSpPr>
            <a:spLocks noGrp="1" noChangeArrowheads="1"/>
            <a:extLst>
              <a:ext uri="smNativeData">
                <pr:smNativeData xmlns:pr="smNativeData" val="SMDATA_13_hhK2XBMAAAAlAAAAZA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QBgAAiA4AAGA2AADHFQAAEAAAACYAAAAIAAAAAQAAAAAAAAA="/>
              </a:ext>
            </a:extLst>
          </p:cNvSpPr>
          <p:nvPr>
            <p:ph type="body" idx="1"/>
          </p:nvPr>
        </p:nvSpPr>
        <p:spPr>
          <a:xfrm>
            <a:off x="1066800" y="2362200"/>
            <a:ext cx="7772400" cy="11779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sz="3600"/>
              <a:t>This index is read </a:t>
            </a:r>
            <a:r>
              <a:rPr sz="3600" i="1"/>
              <a:t>three to the power of two </a:t>
            </a:r>
            <a:r>
              <a:rPr sz="3600"/>
              <a:t>or</a:t>
            </a:r>
            <a:r>
              <a:rPr sz="3600" i="1"/>
              <a:t> three squared.</a:t>
            </a:r>
            <a:endParaRPr sz="3600" i="1"/>
          </a:p>
        </p:txBody>
      </p:sp>
      <p:sp>
        <p:nvSpPr>
          <p:cNvPr id="6" name="Textbox1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BgAAHohAABqIgAAECAAACYAAAAIAAAA//////////8="/>
              </a:ext>
            </a:extLst>
          </p:cNvSpPr>
          <p:nvPr/>
        </p:nvSpPr>
        <p:spPr>
          <a:xfrm>
            <a:off x="4648200" y="4038600"/>
            <a:ext cx="7937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3</a:t>
            </a:r>
            <a:endParaRPr sz="9600"/>
          </a:p>
        </p:txBody>
      </p:sp>
      <p:sp>
        <p:nvSpPr>
          <p:cNvPr id="7" name="Textbox2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IIQAA2BgAACIkAACIHQAAECAAACYAAAAIAAAA//////////8="/>
              </a:ext>
            </a:extLst>
          </p:cNvSpPr>
          <p:nvPr/>
        </p:nvSpPr>
        <p:spPr>
          <a:xfrm>
            <a:off x="5410200" y="4038600"/>
            <a:ext cx="46355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rgbClr val="FF0000"/>
                </a:solidFill>
              </a:rPr>
              <a:t>2</a:t>
            </a:r>
            <a:endParaRPr sz="4400">
              <a:solidFill>
                <a:srgbClr val="FF0000"/>
              </a:solidFill>
            </a:endParaRPr>
          </a:p>
        </p:txBody>
      </p:sp>
      <p:sp>
        <p:nvSpPr>
          <p:cNvPr id="8" name="Line1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AD//wt4AAAAAQAAACMAAAAjAAAAIwAAAB4AAAAAAAAAZAAAAGQAAAAC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BH9/fwAAAAADzMzMAMDA/wB/f38AAAAAAAAAAAAAAAAAAAAAAAAAAAAhAAAAGAAAABQAAAAIFgAAeB4AAKgbAAB4HgAAEAAAACYAAAAIAAAA//////////8="/>
              </a:ext>
            </a:extLst>
          </p:cNvSpPr>
          <p:nvPr/>
        </p:nvSpPr>
        <p:spPr>
          <a:xfrm>
            <a:off x="3581400" y="4953000"/>
            <a:ext cx="914400" cy="0"/>
          </a:xfrm>
          <a:prstGeom prst="line">
            <a:avLst/>
          </a:prstGeom>
          <a:noFill/>
          <a:ln w="76200" cap="flat" cmpd="sng" algn="ctr">
            <a:solidFill>
              <a:schemeClr val="tx2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9" name="Line2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AD//wt4AAAAAQAAACMAAAAjAAAAIwAAAB4AAAAAAAAAZAAAAGQAAAAC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BH9/fwAAAAADzMzMAMDA/wB/f38AAAAAAAAAAAAAAAAAAAAAAAAAAAAhAAAAGAAAABQAAACQJAAAMBsAAMgoAAAwGwAAEAAAACYAAAAIAAAA//////////8="/>
              </a:ext>
            </a:extLst>
          </p:cNvSpPr>
          <p:nvPr/>
        </p:nvSpPr>
        <p:spPr>
          <a:xfrm flipH="1">
            <a:off x="5943600" y="4419600"/>
            <a:ext cx="685800" cy="0"/>
          </a:xfrm>
          <a:prstGeom prst="line">
            <a:avLst/>
          </a:prstGeom>
          <a:noFill/>
          <a:ln w="76200" cap="flat" cmpd="sng" algn="ctr">
            <a:solidFill>
              <a:schemeClr val="tx2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10" name="Textbox3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PDAAAoxsAAMQTAAD0HwAAECAAACYAAAAIAAAA//////////8="/>
              </a:ext>
            </a:extLst>
          </p:cNvSpPr>
          <p:nvPr/>
        </p:nvSpPr>
        <p:spPr>
          <a:xfrm>
            <a:off x="2041525" y="4492625"/>
            <a:ext cx="117157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/>
              <a:t>Base</a:t>
            </a:r>
            <a:endParaRPr sz="4000"/>
          </a:p>
        </p:txBody>
      </p:sp>
      <p:sp>
        <p:nvSpPr>
          <p:cNvPr id="11" name="Textbox4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XKgAA0xgAACsyAAAkHQAAECAAACYAAAAIAAAA//////////8="/>
              </a:ext>
            </a:extLst>
          </p:cNvSpPr>
          <p:nvPr/>
        </p:nvSpPr>
        <p:spPr>
          <a:xfrm>
            <a:off x="6842125" y="4035425"/>
            <a:ext cx="131318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/>
              <a:t>index</a:t>
            </a:r>
            <a:endParaRPr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  <p:extLst>
      <p:ext uri="smNativeData">
        <pr:smNativeData xmlns:pr="smNativeData" val="hhK2XAEAAAAFAAAA/////wEAAAAiAAAAAAAAAAAAAAAAAAAAAAAAAA=="/>
      </p:ext>
    </p:extLst>
  </p:timing>
</p:sld>
</file>

<file path=ppt/slides/slide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AAAAACYAAAAIAAAAAQAAAAAAAAA="/>
              </a:ext>
            </a:extLst>
          </p:cNvSpPr>
          <p:nvPr>
            <p:ph type="dt" sz="quarter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BAAAsAQAAIA0AAC4CwAAEAAAACYAAAAIAAAAAQAAAAAAAAA="/>
              </a:ext>
            </a:extLst>
          </p:cNvSpPr>
          <p:nvPr>
            <p:ph type="title"/>
          </p:nvPr>
        </p:nvSpPr>
        <p:spPr>
          <a:xfrm>
            <a:off x="762000" y="762000"/>
            <a:ext cx="7772400" cy="11430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t>How to read an Index</a:t>
            </a:r>
          </a:p>
        </p:txBody>
      </p:sp>
      <p:sp>
        <p:nvSpPr>
          <p:cNvPr id="5" name="SlideText1"/>
          <p:cNvSpPr>
            <a:spLocks noGrp="1" noChangeArrowheads="1"/>
            <a:extLst>
              <a:ext uri="smNativeData">
                <pr:smNativeData xmlns:pr="smNativeData" val="SMDATA_13_hhK2XBMAAAAlAAAAZA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gBQAA8A8AAHA1AAAvFwAAEAAAACYAAAAIAAAAAQAAAAAAAAA="/>
              </a:ext>
            </a:extLst>
          </p:cNvSpPr>
          <p:nvPr>
            <p:ph type="body" idx="1"/>
          </p:nvPr>
        </p:nvSpPr>
        <p:spPr>
          <a:xfrm>
            <a:off x="914400" y="2590800"/>
            <a:ext cx="7772400" cy="11779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sz="3600"/>
              <a:t>This index is read </a:t>
            </a:r>
            <a:r>
              <a:rPr sz="3600" i="1"/>
              <a:t>three to the power of three </a:t>
            </a:r>
            <a:r>
              <a:rPr sz="3600"/>
              <a:t>or</a:t>
            </a:r>
            <a:r>
              <a:rPr sz="3600" i="1"/>
              <a:t> three cubed.</a:t>
            </a:r>
            <a:endParaRPr sz="3600" i="1"/>
          </a:p>
        </p:txBody>
      </p:sp>
      <p:sp>
        <p:nvSpPr>
          <p:cNvPr id="6" name="Textbox1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BgAAHohAABqIgAAECAAACYAAAAIAAAA//////////8="/>
              </a:ext>
            </a:extLst>
          </p:cNvSpPr>
          <p:nvPr/>
        </p:nvSpPr>
        <p:spPr>
          <a:xfrm>
            <a:off x="4648200" y="4038600"/>
            <a:ext cx="7937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3</a:t>
            </a:r>
            <a:endParaRPr sz="9600"/>
          </a:p>
        </p:txBody>
      </p:sp>
      <p:sp>
        <p:nvSpPr>
          <p:cNvPr id="7" name="Textbox2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IIQAA2BgAACIkAACIHQAAECAAACYAAAAIAAAA//////////8="/>
              </a:ext>
            </a:extLst>
          </p:cNvSpPr>
          <p:nvPr/>
        </p:nvSpPr>
        <p:spPr>
          <a:xfrm>
            <a:off x="5410200" y="4038600"/>
            <a:ext cx="46355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rgbClr val="FF0000"/>
                </a:solidFill>
              </a:rPr>
              <a:t>3</a:t>
            </a:r>
            <a:endParaRPr sz="4400">
              <a:solidFill>
                <a:srgbClr val="FF0000"/>
              </a:solidFill>
            </a:endParaRPr>
          </a:p>
        </p:txBody>
      </p:sp>
      <p:sp>
        <p:nvSpPr>
          <p:cNvPr id="8" name="Line1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AD//wt4AAAAAQAAACMAAAAjAAAAIwAAAB4AAAAAAAAAZAAAAGQAAAAC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BH9/fwAAAAADzMzMAMDA/wB/f38AAAAAAAAAAAAAAAAAAAAAAAAAAAAhAAAAGAAAABQAAAAIFgAAeB4AAKgbAAB4HgAAEAAAACYAAAAIAAAA//////////8="/>
              </a:ext>
            </a:extLst>
          </p:cNvSpPr>
          <p:nvPr/>
        </p:nvSpPr>
        <p:spPr>
          <a:xfrm>
            <a:off x="3581400" y="4953000"/>
            <a:ext cx="914400" cy="0"/>
          </a:xfrm>
          <a:prstGeom prst="line">
            <a:avLst/>
          </a:prstGeom>
          <a:noFill/>
          <a:ln w="76200" cap="flat" cmpd="sng" algn="ctr">
            <a:solidFill>
              <a:schemeClr val="tx2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9" name="Line2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AD//wt4AAAAAQAAACMAAAAjAAAAIwAAAB4AAAAAAAAAZAAAAGQAAAAC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BH9/fwAAAAADzMzMAMDA/wB/f38AAAAAAAAAAAAAAAAAAAAAAAAAAAAhAAAAGAAAABQAAACQJAAAMBsAAMgoAAAwGwAAEAAAACYAAAAIAAAA//////////8="/>
              </a:ext>
            </a:extLst>
          </p:cNvSpPr>
          <p:nvPr/>
        </p:nvSpPr>
        <p:spPr>
          <a:xfrm flipH="1">
            <a:off x="5943600" y="4419600"/>
            <a:ext cx="685800" cy="0"/>
          </a:xfrm>
          <a:prstGeom prst="line">
            <a:avLst/>
          </a:prstGeom>
          <a:noFill/>
          <a:ln w="76200" cap="flat" cmpd="sng" algn="ctr">
            <a:solidFill>
              <a:schemeClr val="tx2"/>
            </a:solidFill>
            <a:prstDash val="solid"/>
            <a:headEnd type="none"/>
            <a:tailEnd type="triangle" w="med" len="med"/>
          </a:ln>
          <a:effectLst/>
        </p:spPr>
      </p:sp>
      <p:sp>
        <p:nvSpPr>
          <p:cNvPr id="10" name="Textbox3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PDAAAoxsAAMQTAAD0HwAAECAAACYAAAAIAAAA//////////8="/>
              </a:ext>
            </a:extLst>
          </p:cNvSpPr>
          <p:nvPr/>
        </p:nvSpPr>
        <p:spPr>
          <a:xfrm>
            <a:off x="2041525" y="4492625"/>
            <a:ext cx="117157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/>
              <a:t>Base</a:t>
            </a:r>
            <a:endParaRPr sz="4000"/>
          </a:p>
        </p:txBody>
      </p:sp>
      <p:sp>
        <p:nvSpPr>
          <p:cNvPr id="11" name="Textbox4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XKgAA0xgAACsyAAAkHQAAECAAACYAAAAIAAAA//////////8="/>
              </a:ext>
            </a:extLst>
          </p:cNvSpPr>
          <p:nvPr/>
        </p:nvSpPr>
        <p:spPr>
          <a:xfrm>
            <a:off x="6842125" y="4035425"/>
            <a:ext cx="131318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/>
              <a:t>index</a:t>
            </a:r>
            <a:endParaRPr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  <p:extLst>
      <p:ext uri="smNativeData">
        <pr:smNativeData xmlns:pr="smNativeData" val="hhK2XAEAAAAFAAAA/////wEAAAAiAAAAAAAAAAAAAAAAAAAAAAAAAA=="/>
      </p:ext>
    </p:extLst>
  </p:timing>
</p:sld>
</file>

<file path=ppt/slides/slide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AAAAACYAAAAIAAAAAQAAAAAAAAA="/>
              </a:ext>
            </a:extLst>
          </p:cNvSpPr>
          <p:nvPr>
            <p:ph type="dt" sz="quarter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H3SJ3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IAwAAMAwAABgzAAA4EwAAEAAAACYAAAAIAAAAAQAAAAAAAAA="/>
              </a:ext>
            </a:extLst>
          </p:cNvSpPr>
          <p:nvPr>
            <p:ph type="title"/>
          </p:nvPr>
        </p:nvSpPr>
        <p:spPr>
          <a:xfrm>
            <a:off x="533400" y="1981200"/>
            <a:ext cx="7772400" cy="11430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t>Read These Indices</a:t>
            </a:r>
          </a:p>
        </p:txBody>
      </p:sp>
      <p:sp>
        <p:nvSpPr>
          <p:cNvPr id="5" name="Textbox4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BKsA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4CwAAsBMAAJoQAABCHQAAECAAACYAAAAIAAAA//////////8="/>
              </a:ext>
            </a:extLst>
          </p:cNvSpPr>
          <p:nvPr/>
        </p:nvSpPr>
        <p:spPr>
          <a:xfrm>
            <a:off x="1905000" y="3200400"/>
            <a:ext cx="7937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3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sBMAAEAaAABCHQAAECAAACYAAAAIAAAA//////////8="/>
              </a:ext>
            </a:extLst>
          </p:cNvSpPr>
          <p:nvPr/>
        </p:nvSpPr>
        <p:spPr>
          <a:xfrm>
            <a:off x="3581400" y="3200400"/>
            <a:ext cx="68580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2</a:t>
            </a:r>
            <a:endParaRPr sz="9600"/>
          </a:p>
        </p:txBody>
      </p:sp>
      <p:sp>
        <p:nvSpPr>
          <p:cNvPr id="7" name="Textbox1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s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IAAAKBQAALIlAAC6HQAAECAAACYAAAAIAAAA//////////8="/>
              </a:ext>
            </a:extLst>
          </p:cNvSpPr>
          <p:nvPr/>
        </p:nvSpPr>
        <p:spPr>
          <a:xfrm>
            <a:off x="5334000" y="3276600"/>
            <a:ext cx="7937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6</a:t>
            </a:r>
            <a:endParaRPr sz="9600"/>
          </a:p>
        </p:txBody>
      </p:sp>
      <p:sp>
        <p:nvSpPr>
          <p:cNvPr id="8" name="Textbox2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oKgAAKBQAAIovAAC6HQAAECAAACYAAAAIAAAA//////////8="/>
              </a:ext>
            </a:extLst>
          </p:cNvSpPr>
          <p:nvPr/>
        </p:nvSpPr>
        <p:spPr>
          <a:xfrm>
            <a:off x="6934200" y="3276600"/>
            <a:ext cx="7937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7</a:t>
            </a:r>
            <a:endParaRPr sz="9600"/>
          </a:p>
        </p:txBody>
      </p:sp>
      <p:sp>
        <p:nvSpPr>
          <p:cNvPr id="9" name="Textbox8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PEAAAGRkAAHERAADpGwAAECAAACYAAAAIAAAA//////////8="/>
              </a:ext>
            </a:extLst>
          </p:cNvSpPr>
          <p:nvPr/>
        </p:nvSpPr>
        <p:spPr>
          <a:xfrm>
            <a:off x="2651125" y="4079875"/>
            <a:ext cx="1841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</a:p>
        </p:txBody>
      </p:sp>
      <p:sp>
        <p:nvSpPr>
          <p:cNvPr id="10" name="Textbox9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gEAAAoBQAALoTAABQGQAAECAAACYAAAAIAAAA//////////8="/>
              </a:ext>
            </a:extLst>
          </p:cNvSpPr>
          <p:nvPr/>
        </p:nvSpPr>
        <p:spPr>
          <a:xfrm>
            <a:off x="2743200" y="3352800"/>
            <a:ext cx="46355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rgbClr val="FF0000"/>
                </a:solidFill>
              </a:rPr>
              <a:t>2</a:t>
            </a:r>
            <a:endParaRPr sz="4400">
              <a:solidFill>
                <a:srgbClr val="FF0000"/>
              </a:solidFill>
            </a:endParaRPr>
          </a:p>
        </p:txBody>
      </p:sp>
      <p:sp>
        <p:nvSpPr>
          <p:cNvPr id="11" name="Textbox7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wGwAAoBQAAAoeAABQGQAAECAAACYAAAAIAAAA//////////8="/>
              </a:ext>
            </a:extLst>
          </p:cNvSpPr>
          <p:nvPr/>
        </p:nvSpPr>
        <p:spPr>
          <a:xfrm>
            <a:off x="4419600" y="3352800"/>
            <a:ext cx="46355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rgbClr val="FF0000"/>
                </a:solidFill>
              </a:rPr>
              <a:t>3</a:t>
            </a:r>
            <a:endParaRPr sz="4400">
              <a:solidFill>
                <a:srgbClr val="FF0000"/>
              </a:solidFill>
            </a:endParaRPr>
          </a:p>
        </p:txBody>
      </p:sp>
      <p:sp>
        <p:nvSpPr>
          <p:cNvPr id="12" name="Textbox5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oBQAANIoAABQGQAAECAAACYAAAAIAAAA//////////8="/>
              </a:ext>
            </a:extLst>
          </p:cNvSpPr>
          <p:nvPr/>
        </p:nvSpPr>
        <p:spPr>
          <a:xfrm>
            <a:off x="6172200" y="3352800"/>
            <a:ext cx="46355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rgbClr val="FF0000"/>
                </a:solidFill>
              </a:rPr>
              <a:t>5</a:t>
            </a:r>
            <a:endParaRPr sz="4400">
              <a:solidFill>
                <a:srgbClr val="FF0000"/>
              </a:solidFill>
            </a:endParaRPr>
          </a:p>
        </p:txBody>
      </p:sp>
      <p:sp>
        <p:nvSpPr>
          <p:cNvPr id="13" name="Textbox6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IMAAAoBQAACIzAABQGQAAECAAACYAAAAIAAAA//////////8="/>
              </a:ext>
            </a:extLst>
          </p:cNvSpPr>
          <p:nvPr/>
        </p:nvSpPr>
        <p:spPr>
          <a:xfrm>
            <a:off x="7848600" y="3352800"/>
            <a:ext cx="46355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rgbClr val="FF0000"/>
                </a:solidFill>
              </a:rPr>
              <a:t>4</a:t>
            </a:r>
            <a:endParaRPr sz="4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dvAuto="0"/>
      <p:bldP spid="6" grpId="0" animBg="1" advAuto="0"/>
      <p:bldP spid="7" grpId="0" animBg="1" advAuto="0"/>
      <p:bldP spid="8" grpId="0" animBg="1" advAuto="0"/>
      <p:bldP spid="10" grpId="0" animBg="1" advAuto="0"/>
      <p:bldP spid="11" grpId="0" animBg="1" advAuto="0"/>
      <p:bldP spid="12" grpId="0" animBg="1" advAuto="0"/>
      <p:bldP spid="13" grpId="0" animBg="1" advAuto="0"/>
    </p:bldLst>
    <p:extLst>
      <p:ext uri="smNativeData">
        <pr:smNativeData xmlns:pr="smNativeData" val="hhK2XAgAAAAFAAAA/f///wEAAAACAAAACAAAAAAAAAAAAAAAAAAAAAsAAAD9////AQAAAAkAAAAAAAAAAAAAAAAAAAAAAAAAEAAAAP3///8BAAAAAgAAAAgAAAAAAAAAAAAAAAAAAAAWAAAA/f///wEAAAAJAAAAAAAAAAAAAAAAAAAAAAAAABsAAAD9////AQAAAAIAAAAIAAAAAAAAAAAAAAAAAAAAIQAAAP3///8BAAAACQAAAAAAAAAAAAAAAAAAAAAAAAAmAAAA/f///wEAAAACAAAACAAAAAAAAAAAAAAAAAAAACwAAAD9////AQAAAAkAAAAAAAAAAAAAAAAAAAAAAAAA"/>
      </p:ext>
    </p:extLst>
  </p:timing>
</p:sld>
</file>

<file path=ppt/slides/slide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BwAAcCYAAMASAABAKQAAAAAAACYAAAAIAAAAAQAAAAAAAAA="/>
              </a:ext>
            </a:extLst>
          </p:cNvSpPr>
          <p:nvPr>
            <p:ph type="dt" sz="quarter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hK2XBMAAAAlAAAAZAAAAA8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cCYAANgn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hhK2XBMAAAAlAAAAZAAAAA0AAAAAkQAAAEkAAACRAAAASQAAAAAAAAAB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gBQAAuAsAAHA1AACwEwAAEAAAACYAAAAIAAAAAQAAAAAAAAA="/>
              </a:ext>
            </a:extLst>
          </p:cNvSpPr>
          <p:nvPr>
            <p:ph type="title"/>
          </p:nvPr>
        </p:nvSpPr>
        <p:spPr>
          <a:xfrm>
            <a:off x="914400" y="1905000"/>
            <a:ext cx="7772400" cy="12954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t>What is the index?</a:t>
            </a:r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DQAAsBMAAP8mAAABGwAAECAAACYAAAAIAAAA//////////8="/>
              </a:ext>
            </a:extLst>
          </p:cNvSpPr>
          <p:nvPr/>
        </p:nvSpPr>
        <p:spPr>
          <a:xfrm>
            <a:off x="2209800" y="3200400"/>
            <a:ext cx="4129405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/>
              <a:t>2 x 2 x 2 =</a:t>
            </a:r>
            <a:endParaRPr sz="7200"/>
          </a:p>
        </p:txBody>
      </p:sp>
      <p:sp>
        <p:nvSpPr>
          <p:cNvPr id="6" name="Textbox2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AKQAAsBMAADItAAABGwAAECAAACYAAAAIAAAA//////////8="/>
              </a:ext>
            </a:extLst>
          </p:cNvSpPr>
          <p:nvPr/>
        </p:nvSpPr>
        <p:spPr>
          <a:xfrm>
            <a:off x="6705600" y="3200400"/>
            <a:ext cx="641350" cy="11893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7200"/>
              <a:t>2</a:t>
            </a:r>
            <a:endParaRPr sz="7200"/>
          </a:p>
        </p:txBody>
      </p:sp>
      <p:sp>
        <p:nvSpPr>
          <p:cNvPr id="7" name="Textbox3"/>
          <p:cNvSpPr txBox="1">
            <a:extLst>
              <a:ext uri="smNativeData">
                <pr:smNativeData xmlns:pr="smNativeData" val="SMDATA_13_hhK2XBMAAAAlAAAAEgAAAE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4LQAAwBIAACowAAARFwAAECAAACYAAAAIAAAA//////////8="/>
              </a:ext>
            </a:extLst>
          </p:cNvSpPr>
          <p:nvPr/>
        </p:nvSpPr>
        <p:spPr>
          <a:xfrm>
            <a:off x="7391400" y="3048000"/>
            <a:ext cx="43815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>
                <a:solidFill>
                  <a:srgbClr val="FF0000"/>
                </a:solidFill>
              </a:rPr>
              <a:t>3</a:t>
            </a:r>
            <a:endParaRPr sz="4000">
              <a:solidFill>
                <a:srgbClr val="FF0000"/>
              </a:solidFill>
            </a:endParaRPr>
          </a:p>
        </p:txBody>
      </p:sp>
      <p:sp>
        <p:nvSpPr>
          <p:cNvPr id="8" name="Line1"/>
          <p:cNvSpPr>
            <a:extLst>
              <a:ext uri="smNativeData">
                <pr:smNativeData xmlns:pr="smNativeData" val="SMDATA_13_hhK2XBMAAAAlAAAACgAAAA0AAAAAkAAAAEgAAACQAAAASAAAAAAAAAAAAAAAAAAAAAEAAABQAAAAAAAAAAAA4D8AAAAAAADgPwAAAAAAAOA/AAAAAAAA4D8AAAAAAADgPwAAAAAAAOA/AAAAAAAA4D8AAAAAAADgPwAAAAAAAOA/AAAAAAAA4D8CAAAAjAAAAAAAAAAAAAAAAMzMDDMz/wgAAAAAAAAAAAAAAAAAAAAAAAAAAAAAAAAAAAAAZAAAAAEAAABAAAAAAAAAAAAAAAAAAAAAAAAAAAAAAAAAAAAAAAAAAAAAAAAAAAAAAAAAAAAAAAAAAAAAAAAAAAAAAAAAAAAAAAAAAAAAAAAAAAAAAAAAAAAAAAAAAAAAFAAAADwAAAABAAAAAAAAAP///wkPAAAAAQAAACMAAAAjAAAAIwAAAB4AAAAAAAAAZAAAAGQAAAAAAAAAZAAAAGQAAAAVAAAAYAAAAAAAAAAAAAAADwAAACADAAAAAAAAAAAAAAEAAACgMgAAVgcAAKr4//8BAAAAf39/AAEAAABkAAAAAAAAABQAAABAHwAAAAAAACYAAAAAAAAAwOD//wAAAAAmAAAAZAAAABYAAABMAAAAAAAAAAAAAAAEAAAAAAAAAAEAAAAA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4LQAA+BYAANAvAAD4FgAAEAAAACYAAAAIAAAA//////////8="/>
              </a:ext>
            </a:extLst>
          </p:cNvSpPr>
          <p:nvPr/>
        </p:nvSpPr>
        <p:spPr>
          <a:xfrm>
            <a:off x="7391400" y="3733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dvAuto="0"/>
    </p:bldLst>
    <p:extLst>
      <p:ext uri="smNativeData">
        <pr:smNativeData xmlns:pr="smNativeData" val="hhK2XAEAAAAFAAAA/f///wEAAAAJAAAAAAAAAAAAAAAAAAAAAAAAAA=="/>
      </p:ext>
    </p:ext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FFFFFF"/>
      </a:dk1>
      <a:lt1>
        <a:srgbClr val="3333FF"/>
      </a:lt1>
      <a:dk2>
        <a:srgbClr val="00FFFF"/>
      </a:dk2>
      <a:lt2>
        <a:srgbClr val="000000"/>
      </a:lt2>
      <a:accent1>
        <a:srgbClr val="00CCCC"/>
      </a:accent1>
      <a:accent2>
        <a:srgbClr val="6666FF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CCCCFF"/>
      </a:hlink>
      <a:folHlink>
        <a:srgbClr val="CC99FF"/>
      </a:folHlink>
    </a:clrScheme>
    <a:fontScheme name="Presentation">
      <a:majorFont>
        <a:latin typeface="Times New Roman"/>
        <a:ea typeface="Times New Roman"/>
        <a:cs typeface="Times New Roman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FFFFFF"/>
        </a:dk1>
        <a:lt1>
          <a:srgbClr val="3333FF"/>
        </a:lt1>
        <a:dk2>
          <a:srgbClr val="00FFFF"/>
        </a:dk2>
        <a:lt2>
          <a:srgbClr val="000000"/>
        </a:lt2>
        <a:accent1>
          <a:srgbClr val="00CCCC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CCFF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Presentation">
    <a:dk1>
      <a:srgbClr val="3333FF"/>
    </a:dk1>
    <a:lt1>
      <a:srgbClr val="FFFFFF"/>
    </a:lt1>
    <a:dk2>
      <a:srgbClr val="000000"/>
    </a:dk2>
    <a:lt2>
      <a:srgbClr val="00FFFF"/>
    </a:lt2>
    <a:accent1>
      <a:srgbClr val="00CCCC"/>
    </a:accent1>
    <a:accent2>
      <a:srgbClr val="6666FF"/>
    </a:accent2>
    <a:accent3>
      <a:srgbClr val="535379"/>
    </a:accent3>
    <a:accent4>
      <a:srgbClr val="737359"/>
    </a:accent4>
    <a:accent5>
      <a:srgbClr val="939339"/>
    </a:accent5>
    <a:accent6>
      <a:srgbClr val="B3B319"/>
    </a:accent6>
    <a:hlink>
      <a:srgbClr val="CCCCFF"/>
    </a:hlink>
    <a:folHlink>
      <a:srgbClr val="CC99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Indices</dc:title>
  <dc:subject/>
  <dc:creator>Ali V Ali</dc:creator>
  <cp:keywords/>
  <dc:description/>
  <cp:lastModifiedBy>apc</cp:lastModifiedBy>
  <cp:revision>0</cp:revision>
  <dcterms:created xsi:type="dcterms:W3CDTF">2019-04-16T16:35:50Z</dcterms:created>
  <dcterms:modified xsi:type="dcterms:W3CDTF">2019-04-16T16:36:06Z</dcterms:modified>
</cp:coreProperties>
</file>